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23" r:id="rId1"/>
  </p:sldMasterIdLst>
  <p:notesMasterIdLst>
    <p:notesMasterId r:id="rId19"/>
  </p:notesMasterIdLst>
  <p:handoutMasterIdLst>
    <p:handoutMasterId r:id="rId20"/>
  </p:handoutMasterIdLst>
  <p:sldIdLst>
    <p:sldId id="854" r:id="rId2"/>
    <p:sldId id="856" r:id="rId3"/>
    <p:sldId id="868" r:id="rId4"/>
    <p:sldId id="877" r:id="rId5"/>
    <p:sldId id="863" r:id="rId6"/>
    <p:sldId id="874" r:id="rId7"/>
    <p:sldId id="858" r:id="rId8"/>
    <p:sldId id="871" r:id="rId9"/>
    <p:sldId id="860" r:id="rId10"/>
    <p:sldId id="857" r:id="rId11"/>
    <p:sldId id="862" r:id="rId12"/>
    <p:sldId id="873" r:id="rId13"/>
    <p:sldId id="878" r:id="rId14"/>
    <p:sldId id="879" r:id="rId15"/>
    <p:sldId id="880" r:id="rId16"/>
    <p:sldId id="882" r:id="rId17"/>
    <p:sldId id="855" r:id="rId18"/>
  </p:sldIdLst>
  <p:sldSz cx="9144000" cy="5143500" type="screen16x9"/>
  <p:notesSz cx="9928225" cy="6797675"/>
  <p:embeddedFontLst>
    <p:embeddedFont>
      <p:font typeface="Liberation Serif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i="1" kern="1200">
        <a:solidFill>
          <a:srgbClr val="0000C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-u45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3054"/>
    <a:srgbClr val="FFFFCC"/>
    <a:srgbClr val="8CADD4"/>
    <a:srgbClr val="004F8A"/>
    <a:srgbClr val="FF5050"/>
    <a:srgbClr val="F4E796"/>
    <a:srgbClr val="FEE6F3"/>
    <a:srgbClr val="FDB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2" autoAdjust="0"/>
    <p:restoredTop sz="93381" autoAdjust="0"/>
  </p:normalViewPr>
  <p:slideViewPr>
    <p:cSldViewPr>
      <p:cViewPr>
        <p:scale>
          <a:sx n="160" d="100"/>
          <a:sy n="160" d="100"/>
        </p:scale>
        <p:origin x="-84" y="-42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22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8" y="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3A6EDA-1E23-43DD-82A3-C0A6045AC56C}" type="datetimeFigureOut">
              <a:rPr lang="ru-RU"/>
              <a:pPr>
                <a:defRPr/>
              </a:pPr>
              <a:t>10.02.2025</a:t>
            </a:fld>
            <a:endParaRPr lang="ru-RU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367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8" y="6456367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1022E4-9F93-4778-AECD-B01448F7C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6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8" y="4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F20D73E-DBE1-45D1-ADEE-CBEAEC38921A}" type="datetimeFigureOut">
              <a:rPr lang="ru-RU"/>
              <a:pPr>
                <a:defRPr/>
              </a:pPr>
              <a:t>10.02.2025</a:t>
            </a:fld>
            <a:endParaRPr lang="ru-RU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11175"/>
            <a:ext cx="4527550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3" y="3228977"/>
            <a:ext cx="79470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367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8" y="6456367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3D18FD-0EBC-4BFC-80C4-7E6DFAA10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5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674309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9493-F1A6-4364-8583-2831F12A8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249615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B2B3-D3CA-4652-BC36-09138EAB1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262995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1B4E-CA90-4A3A-8A2B-875F9F037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631824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9" y="3845718"/>
            <a:ext cx="923925" cy="282179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1FB0-A272-4D56-B72C-80F25C0BB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81479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06CA-47DB-4164-AC56-E60DE64FA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1760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3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79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9662-E3B9-4B94-BC51-0D0B552B6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726100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50DC-99FA-4A1C-9785-EAD9925B1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043623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E600-3EB2-4BC5-B6BC-7571CEBB3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80097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3EAE-1B06-4AC2-BE24-0114DE89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686324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5313"/>
            <a:ext cx="566738" cy="488156"/>
          </a:xfr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fld id="{295C395A-01B1-4941-96DD-C3B5BA96F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3952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0596-E06D-462D-AFC3-C779903ED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9363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6" y="366712"/>
            <a:ext cx="73437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6" y="1200150"/>
            <a:ext cx="7343775" cy="362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1" y="4531519"/>
            <a:ext cx="619125" cy="473869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100"/>
              </a:lnSpc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985070-42F4-4A9C-864C-CDFBF1AF6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79" r:id="rId6"/>
    <p:sldLayoutId id="2147484489" r:id="rId7"/>
    <p:sldLayoutId id="2147484490" r:id="rId8"/>
    <p:sldLayoutId id="2147484480" r:id="rId9"/>
    <p:sldLayoutId id="2147484481" r:id="rId10"/>
    <p:sldLayoutId id="2147484482" r:id="rId11"/>
    <p:sldLayoutId id="2147484483" r:id="rId12"/>
  </p:sldLayoutIdLst>
  <p:transition spd="med">
    <p:split orient="vert"/>
  </p:transition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736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472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2207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943" algn="l" defTabSz="914179" rtl="0" eaLnBrk="1" fontAlgn="base" hangingPunct="1">
        <a:lnSpc>
          <a:spcPts val="4558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D6BA348665375731E5FB95B5FD9E859993DD9336C77A593D094F76A3F18F6A1CB7ACE9E62E1914BBD4D290C2A6CB84A91D90B9FF83795GCq6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D6BA348665375731E5FB95B5FD9E859993DD9336C77A593D094F76A3F18F6A1CB7ACE9E62E1914BBD4D290C2A6CB84A91D90B9FF83795GCq6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55576" y="2499742"/>
            <a:ext cx="7723751" cy="9361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i="1" dirty="0" smtClean="0"/>
              <a:t>«Изменения по НДФЛ с 2025 года» </a:t>
            </a:r>
            <a:endParaRPr lang="ru-RU" altLang="ru-RU" sz="2400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7632" y="3867894"/>
            <a:ext cx="6772266" cy="76067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1500" b="1" dirty="0" smtClean="0">
                <a:solidFill>
                  <a:srgbClr val="FFFFFF"/>
                </a:solidFill>
                <a:latin typeface="Calibri" pitchFamily="34" charset="0"/>
              </a:rPr>
              <a:t>Начальник отдела налогообложения имущества </a:t>
            </a:r>
          </a:p>
          <a:p>
            <a:r>
              <a:rPr lang="ru-RU" altLang="ru-RU" sz="1500" b="1" dirty="0" smtClean="0">
                <a:solidFill>
                  <a:srgbClr val="FFFFFF"/>
                </a:solidFill>
                <a:latin typeface="Calibri" pitchFamily="34" charset="0"/>
              </a:rPr>
              <a:t>и доходов физических лиц  </a:t>
            </a:r>
          </a:p>
          <a:p>
            <a:r>
              <a:rPr lang="ru-RU" altLang="ru-RU" sz="1600" b="1" dirty="0" smtClean="0">
                <a:solidFill>
                  <a:srgbClr val="FFFFFF"/>
                </a:solidFill>
                <a:latin typeface="Calibri" pitchFamily="34" charset="0"/>
              </a:rPr>
              <a:t>Силонова Жанна Владимировна</a:t>
            </a:r>
            <a:endParaRPr lang="ru-RU" alt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152" y="1851670"/>
            <a:ext cx="6733256" cy="504056"/>
          </a:xfrm>
          <a:prstGeom prst="rect">
            <a:avLst/>
          </a:prstGeom>
        </p:spPr>
        <p:txBody>
          <a:bodyPr lIns="81476" tIns="40739" rIns="81476" bIns="40739" anchor="ctr"/>
          <a:lstStyle/>
          <a:p>
            <a:pPr algn="ctr" defTabSz="814755" fontAlgn="auto">
              <a:spcAft>
                <a:spcPts val="0"/>
              </a:spcAft>
              <a:defRPr/>
            </a:pPr>
            <a:r>
              <a:rPr lang="ru-RU" b="1" i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УФНС </a:t>
            </a:r>
            <a:r>
              <a:rPr lang="ru-RU" b="1" i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РОССИИ ПО КЕМЕРОВСКОЙ </a:t>
            </a:r>
            <a:r>
              <a:rPr lang="ru-RU" b="1" i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ОБЛАСТИ</a:t>
            </a:r>
            <a:r>
              <a:rPr lang="en-US" b="1" i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</a:t>
            </a:r>
            <a:r>
              <a:rPr lang="ru-RU" b="1" i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КУЗБАССУ</a:t>
            </a:r>
            <a:endParaRPr lang="ru-RU" b="1" i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71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75551" y="278129"/>
            <a:ext cx="495668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Стандартные </a:t>
            </a:r>
            <a:r>
              <a:rPr lang="ru-RU" sz="24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вычеты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019991" y="821475"/>
            <a:ext cx="650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 smtClean="0">
                <a:solidFill>
                  <a:srgbClr val="002060"/>
                </a:solidFill>
              </a:rPr>
              <a:t>Увеличена сумма дохода при превышении которой стандартные вычеты на детей перестают предоставляться </a:t>
            </a:r>
            <a:r>
              <a:rPr lang="ru-RU" sz="1200" b="0" i="0" dirty="0" smtClean="0">
                <a:solidFill>
                  <a:srgbClr val="002060"/>
                </a:solidFill>
              </a:rPr>
              <a:t>(начиная </a:t>
            </a:r>
            <a:r>
              <a:rPr lang="ru-RU" sz="1200" b="0" i="0" dirty="0">
                <a:solidFill>
                  <a:srgbClr val="002060"/>
                </a:solidFill>
              </a:rPr>
              <a:t>с месяца, в котором произошло превышение</a:t>
            </a:r>
            <a:r>
              <a:rPr lang="ru-RU" sz="1200" b="0" i="0" dirty="0" smtClean="0">
                <a:solidFill>
                  <a:srgbClr val="002060"/>
                </a:solidFill>
              </a:rPr>
              <a:t>)</a:t>
            </a:r>
            <a:endParaRPr lang="ru-RU" sz="1200" b="0" i="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64663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1149" y="1656425"/>
            <a:ext cx="245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</a:t>
            </a:r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74848" y="1707654"/>
            <a:ext cx="0" cy="93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6" y="1970179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0" dirty="0" smtClean="0">
                <a:solidFill>
                  <a:srgbClr val="00B050"/>
                </a:solidFill>
              </a:rPr>
              <a:t>350 </a:t>
            </a:r>
            <a:r>
              <a:rPr lang="ru-RU" sz="1600" i="0" dirty="0">
                <a:solidFill>
                  <a:srgbClr val="00B050"/>
                </a:solidFill>
              </a:rPr>
              <a:t>0</a:t>
            </a:r>
            <a:r>
              <a:rPr lang="ru-RU" sz="1600" i="0" dirty="0" smtClean="0">
                <a:solidFill>
                  <a:srgbClr val="00B050"/>
                </a:solidFill>
              </a:rPr>
              <a:t>00 рублей </a:t>
            </a:r>
          </a:p>
          <a:p>
            <a:pPr algn="ctr"/>
            <a:r>
              <a:rPr lang="ru-RU" sz="1200" b="0" i="0" dirty="0">
                <a:solidFill>
                  <a:srgbClr val="002060"/>
                </a:solidFill>
              </a:rPr>
              <a:t>(нарастающим итогом с начала налогового периода)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999199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0" dirty="0">
                <a:solidFill>
                  <a:srgbClr val="00B050"/>
                </a:solidFill>
              </a:rPr>
              <a:t>4</a:t>
            </a:r>
            <a:r>
              <a:rPr lang="ru-RU" sz="1600" i="0" dirty="0" smtClean="0">
                <a:solidFill>
                  <a:srgbClr val="00B050"/>
                </a:solidFill>
              </a:rPr>
              <a:t>50 </a:t>
            </a:r>
            <a:r>
              <a:rPr lang="ru-RU" sz="1600" i="0" dirty="0">
                <a:solidFill>
                  <a:srgbClr val="00B050"/>
                </a:solidFill>
              </a:rPr>
              <a:t>0</a:t>
            </a:r>
            <a:r>
              <a:rPr lang="ru-RU" sz="1600" i="0" dirty="0" smtClean="0">
                <a:solidFill>
                  <a:srgbClr val="00B050"/>
                </a:solidFill>
              </a:rPr>
              <a:t>00 рублей</a:t>
            </a:r>
          </a:p>
          <a:p>
            <a:pPr algn="ctr"/>
            <a:r>
              <a:rPr lang="ru-RU" sz="1200" b="0" i="0" dirty="0">
                <a:solidFill>
                  <a:srgbClr val="002060"/>
                </a:solidFill>
              </a:rPr>
              <a:t>(нарастающим итогом с начала налогового периода</a:t>
            </a:r>
            <a:r>
              <a:rPr lang="ru-RU" sz="1200" b="0" i="0" dirty="0" smtClean="0">
                <a:solidFill>
                  <a:srgbClr val="002060"/>
                </a:solidFill>
              </a:rPr>
              <a:t>)</a:t>
            </a:r>
            <a:endParaRPr lang="ru-RU" sz="1200" b="0" i="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232AE2-DC7C-48E1-AEDE-493FA46A12F9}"/>
              </a:ext>
            </a:extLst>
          </p:cNvPr>
          <p:cNvSpPr txBox="1"/>
          <p:nvPr/>
        </p:nvSpPr>
        <p:spPr>
          <a:xfrm>
            <a:off x="1019991" y="2879154"/>
            <a:ext cx="6696744" cy="2061764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txBody>
          <a:bodyPr rot="0" spcFirstLastPara="0" vertOverflow="overflow" horzOverflow="overflow" vert="horz" wrap="square" lIns="91104" tIns="45552" rIns="91104" bIns="4555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911017"/>
            <a:r>
              <a:rPr lang="ru-RU" sz="1600" dirty="0" smtClean="0">
                <a:solidFill>
                  <a:srgbClr val="003054"/>
                </a:solidFill>
              </a:rPr>
              <a:t>Новый налоговый вычет:</a:t>
            </a:r>
          </a:p>
          <a:p>
            <a:pPr algn="just" defTabSz="911017"/>
            <a:endParaRPr lang="ru-RU" sz="1600" dirty="0" smtClean="0">
              <a:solidFill>
                <a:srgbClr val="003054"/>
              </a:solidFill>
            </a:endParaRPr>
          </a:p>
          <a:p>
            <a:pPr algn="just" defTabSz="911017"/>
            <a:r>
              <a:rPr lang="ru-RU" sz="1600" dirty="0">
                <a:solidFill>
                  <a:srgbClr val="003054"/>
                </a:solidFill>
              </a:rPr>
              <a:t>в</a:t>
            </a:r>
            <a:r>
              <a:rPr lang="ru-RU" sz="1600" dirty="0" smtClean="0">
                <a:solidFill>
                  <a:srgbClr val="003054"/>
                </a:solidFill>
              </a:rPr>
              <a:t> сумме </a:t>
            </a:r>
            <a:r>
              <a:rPr lang="ru-RU" sz="1600" dirty="0" smtClean="0">
                <a:solidFill>
                  <a:srgbClr val="FF0000"/>
                </a:solidFill>
              </a:rPr>
              <a:t>18 000 рублей </a:t>
            </a:r>
            <a:r>
              <a:rPr lang="ru-RU" sz="1600" dirty="0" smtClean="0">
                <a:solidFill>
                  <a:srgbClr val="009900"/>
                </a:solidFill>
              </a:rPr>
              <a:t>за налоговый период </a:t>
            </a:r>
            <a:r>
              <a:rPr lang="ru-RU" sz="1600" dirty="0" smtClean="0">
                <a:solidFill>
                  <a:srgbClr val="003054"/>
                </a:solidFill>
              </a:rPr>
              <a:t>для лиц, выполнивших нормативы ГТО и получивших/подтвердивших знак отличия.</a:t>
            </a:r>
          </a:p>
          <a:p>
            <a:pPr algn="just" defTabSz="911017"/>
            <a:r>
              <a:rPr lang="ru-RU" sz="1600" dirty="0">
                <a:solidFill>
                  <a:srgbClr val="003054"/>
                </a:solidFill>
              </a:rPr>
              <a:t> </a:t>
            </a:r>
            <a:r>
              <a:rPr lang="ru-RU" sz="1600" dirty="0" smtClean="0">
                <a:solidFill>
                  <a:srgbClr val="003054"/>
                </a:solidFill>
              </a:rPr>
              <a:t>    Предоставляется в периоде, в котором произошло  награждение/подтверждение </a:t>
            </a:r>
            <a:r>
              <a:rPr lang="ru-RU" sz="1600" u="sng" dirty="0" smtClean="0">
                <a:solidFill>
                  <a:srgbClr val="003054"/>
                </a:solidFill>
              </a:rPr>
              <a:t>при условии</a:t>
            </a:r>
            <a:r>
              <a:rPr lang="ru-RU" sz="1600" dirty="0" smtClean="0">
                <a:solidFill>
                  <a:srgbClr val="003054"/>
                </a:solidFill>
              </a:rPr>
              <a:t> прохождения в соответствующем период диспансеризации.</a:t>
            </a:r>
            <a:endParaRPr lang="ru-RU" sz="1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1678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03189" y="4123682"/>
            <a:ext cx="7395229" cy="823302"/>
          </a:xfrm>
          <a:prstGeom prst="rect">
            <a:avLst/>
          </a:prstGeom>
          <a:solidFill>
            <a:srgbClr val="FFFFCC">
              <a:alpha val="71000"/>
            </a:srgb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ru-RU" sz="950" b="0" i="0" dirty="0" smtClean="0">
                <a:solidFill>
                  <a:srgbClr val="002060"/>
                </a:solidFill>
              </a:rPr>
              <a:t>Вычеты</a:t>
            </a:r>
            <a:r>
              <a:rPr lang="ru-RU" sz="950" b="0" i="0" dirty="0">
                <a:solidFill>
                  <a:srgbClr val="002060"/>
                </a:solidFill>
              </a:rPr>
              <a:t>, применяются к доходам и взносам полученным и уплаченным с 01.01.2024, за исключением вычета в сумме пенсионных взносов, который будет предоставляться  с  01.01.2025</a:t>
            </a:r>
            <a:r>
              <a:rPr lang="ru-RU" sz="950" b="0" i="0" dirty="0" smtClean="0">
                <a:solidFill>
                  <a:srgbClr val="002060"/>
                </a:solidFill>
              </a:rPr>
              <a:t>.</a:t>
            </a:r>
          </a:p>
          <a:p>
            <a:endParaRPr lang="ru-RU" sz="950" b="0" i="0" dirty="0">
              <a:solidFill>
                <a:srgbClr val="002060"/>
              </a:solidFill>
            </a:endParaRPr>
          </a:p>
          <a:p>
            <a:endParaRPr lang="ru-RU" sz="950" b="0" i="0" dirty="0" smtClean="0">
              <a:solidFill>
                <a:srgbClr val="002060"/>
              </a:solidFill>
            </a:endParaRPr>
          </a:p>
          <a:p>
            <a:endParaRPr lang="ru-RU" sz="950" b="0" i="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A5987A1-7EBA-4A71-8BBA-809543EDCA07}"/>
              </a:ext>
            </a:extLst>
          </p:cNvPr>
          <p:cNvSpPr/>
          <p:nvPr/>
        </p:nvSpPr>
        <p:spPr>
          <a:xfrm>
            <a:off x="443058" y="726241"/>
            <a:ext cx="219544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i="0" dirty="0" smtClean="0">
                <a:solidFill>
                  <a:srgbClr val="002060"/>
                </a:solidFill>
              </a:rPr>
              <a:t>В сумме уплаченных </a:t>
            </a:r>
            <a:r>
              <a:rPr lang="ru-RU" sz="900" i="0" dirty="0" smtClean="0">
                <a:solidFill>
                  <a:srgbClr val="0070C0"/>
                </a:solidFill>
              </a:rPr>
              <a:t>пенсионных взносов </a:t>
            </a:r>
            <a:r>
              <a:rPr lang="ru-RU" sz="900" i="0" dirty="0">
                <a:solidFill>
                  <a:srgbClr val="002060"/>
                </a:solidFill>
              </a:rPr>
              <a:t>по договору негосударственного пенсионного </a:t>
            </a:r>
            <a:r>
              <a:rPr lang="ru-RU" sz="900" i="0" dirty="0" smtClean="0">
                <a:solidFill>
                  <a:srgbClr val="002060"/>
                </a:solidFill>
              </a:rPr>
              <a:t>обеспечения </a:t>
            </a:r>
            <a:r>
              <a:rPr lang="ru-RU" sz="900" b="0" i="0" dirty="0"/>
              <a:t>(в свою пользу в пользу членов семьи и (или) близких </a:t>
            </a:r>
            <a:r>
              <a:rPr lang="ru-RU" sz="900" b="0" i="0" dirty="0" smtClean="0"/>
              <a:t>родственников</a:t>
            </a:r>
            <a:r>
              <a:rPr lang="ru-RU" sz="900" i="0" dirty="0">
                <a:solidFill>
                  <a:srgbClr val="002060"/>
                </a:solidFill>
              </a:rPr>
              <a:t>)</a:t>
            </a:r>
            <a:endParaRPr lang="ru-RU" sz="900" b="0" i="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A5987A1-7EBA-4A71-8BBA-809543EDCA07}"/>
              </a:ext>
            </a:extLst>
          </p:cNvPr>
          <p:cNvSpPr/>
          <p:nvPr/>
        </p:nvSpPr>
        <p:spPr>
          <a:xfrm>
            <a:off x="432338" y="1851670"/>
            <a:ext cx="217787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i="0" dirty="0">
                <a:solidFill>
                  <a:srgbClr val="002060"/>
                </a:solidFill>
              </a:rPr>
              <a:t>В сумме уплаченных</a:t>
            </a:r>
          </a:p>
          <a:p>
            <a:pPr algn="ctr"/>
            <a:r>
              <a:rPr lang="ru-RU" sz="900" i="0" dirty="0">
                <a:solidFill>
                  <a:srgbClr val="0070C0"/>
                </a:solidFill>
              </a:rPr>
              <a:t>сберегательных взносов </a:t>
            </a:r>
            <a:r>
              <a:rPr lang="ru-RU" sz="900" i="0" dirty="0">
                <a:solidFill>
                  <a:srgbClr val="002060"/>
                </a:solidFill>
              </a:rPr>
              <a:t>по договору долгосрочных сбережений, заключенному с </a:t>
            </a:r>
          </a:p>
          <a:p>
            <a:pPr algn="ctr"/>
            <a:r>
              <a:rPr lang="ru-RU" sz="900" i="0" dirty="0">
                <a:solidFill>
                  <a:srgbClr val="002060"/>
                </a:solidFill>
              </a:rPr>
              <a:t>негосударственным пенсионным </a:t>
            </a:r>
            <a:r>
              <a:rPr lang="ru-RU" sz="900" i="0" dirty="0" smtClean="0">
                <a:solidFill>
                  <a:srgbClr val="002060"/>
                </a:solidFill>
              </a:rPr>
              <a:t>фондом </a:t>
            </a:r>
            <a:r>
              <a:rPr lang="ru-RU" sz="900" b="0" i="0" dirty="0"/>
              <a:t>(в свою пользу в пользу членов семьи и (или) близких родственников</a:t>
            </a:r>
            <a:r>
              <a:rPr lang="ru-RU" sz="900" i="0" dirty="0" smtClean="0">
                <a:solidFill>
                  <a:srgbClr val="002060"/>
                </a:solidFill>
              </a:rPr>
              <a:t>)</a:t>
            </a:r>
            <a:endParaRPr lang="ru-RU" sz="900" i="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A5987A1-7EBA-4A71-8BBA-809543EDCA07}"/>
              </a:ext>
            </a:extLst>
          </p:cNvPr>
          <p:cNvSpPr/>
          <p:nvPr/>
        </p:nvSpPr>
        <p:spPr>
          <a:xfrm>
            <a:off x="449907" y="3219822"/>
            <a:ext cx="2188596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900" i="0" dirty="0" smtClean="0">
              <a:solidFill>
                <a:srgbClr val="002060"/>
              </a:solidFill>
            </a:endParaRPr>
          </a:p>
          <a:p>
            <a:pPr algn="ctr"/>
            <a:r>
              <a:rPr lang="ru-RU" sz="900" i="0" dirty="0" smtClean="0">
                <a:solidFill>
                  <a:srgbClr val="002060"/>
                </a:solidFill>
              </a:rPr>
              <a:t>В </a:t>
            </a:r>
            <a:r>
              <a:rPr lang="ru-RU" sz="900" i="0" dirty="0">
                <a:solidFill>
                  <a:srgbClr val="002060"/>
                </a:solidFill>
              </a:rPr>
              <a:t>сумме </a:t>
            </a:r>
            <a:r>
              <a:rPr lang="ru-RU" sz="900" i="0" dirty="0">
                <a:solidFill>
                  <a:srgbClr val="0070C0"/>
                </a:solidFill>
              </a:rPr>
              <a:t>денежных средств, </a:t>
            </a:r>
            <a:r>
              <a:rPr lang="ru-RU" sz="900" i="0" dirty="0" smtClean="0">
                <a:solidFill>
                  <a:srgbClr val="0070C0"/>
                </a:solidFill>
              </a:rPr>
              <a:t>внесенных </a:t>
            </a:r>
            <a:r>
              <a:rPr lang="ru-RU" sz="900" i="0" dirty="0" smtClean="0">
                <a:solidFill>
                  <a:srgbClr val="002060"/>
                </a:solidFill>
              </a:rPr>
              <a:t>на ИИС (открытый с 01.01.2024)</a:t>
            </a:r>
          </a:p>
          <a:p>
            <a:pPr algn="ctr"/>
            <a:endParaRPr lang="ru-RU" sz="900" i="0" dirty="0" smtClean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267494"/>
            <a:ext cx="754354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0212"/>
            <a:r>
              <a:rPr lang="ru-RU" sz="1600" dirty="0">
                <a:solidFill>
                  <a:srgbClr val="003054"/>
                </a:solidFill>
                <a:cs typeface="Times New Roman"/>
              </a:rPr>
              <a:t>ВЫЧЕТ НА ДОЛГОСРОЧНЫЕ СБЕРЕЖЕНИЯ ГРАЖДАН (ст.219.2 НК РФ)</a:t>
            </a:r>
            <a:endParaRPr lang="ru-RU" sz="1600" dirty="0">
              <a:solidFill>
                <a:srgbClr val="003054"/>
              </a:solidFill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4663" y="726241"/>
            <a:ext cx="5153036" cy="907941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Tx/>
              <a:buChar char="-"/>
              <a:defRPr sz="800" b="0" i="0"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000" dirty="0" smtClean="0"/>
              <a:t>Предоставляется </a:t>
            </a:r>
            <a:r>
              <a:rPr lang="ru-RU" sz="1000" dirty="0"/>
              <a:t>в сумме уплаченных пенсионных взносов по договорам, заключенным с негосударственным пенсионным фондом, предусматривающим выплату негосударственной пенсии в свою пользу и близких родственников. </a:t>
            </a:r>
          </a:p>
          <a:p>
            <a:endParaRPr lang="ru-RU" dirty="0"/>
          </a:p>
          <a:p>
            <a:endParaRPr lang="ru-RU" sz="600" dirty="0" smtClean="0"/>
          </a:p>
          <a:p>
            <a:endParaRPr lang="ru-RU" sz="600" dirty="0"/>
          </a:p>
          <a:p>
            <a:endParaRPr lang="ru-RU" sz="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3991" y="1851670"/>
            <a:ext cx="5153036" cy="118494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Tx/>
              <a:buChar char="-"/>
              <a:defRPr sz="800" b="0" i="0"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000" dirty="0"/>
              <a:t>Предоставляется</a:t>
            </a:r>
            <a:r>
              <a:rPr lang="ru-RU" sz="1000" b="1" dirty="0" smtClean="0"/>
              <a:t> </a:t>
            </a:r>
            <a:r>
              <a:rPr lang="ru-RU" sz="1000" b="1" dirty="0"/>
              <a:t>по </a:t>
            </a:r>
            <a:r>
              <a:rPr lang="ru-RU" sz="1000" b="1" dirty="0" smtClean="0"/>
              <a:t>договорам, </a:t>
            </a:r>
            <a:r>
              <a:rPr lang="ru-RU" sz="1000" b="1" dirty="0"/>
              <a:t>которые </a:t>
            </a:r>
            <a:r>
              <a:rPr lang="ru-RU" sz="1000" dirty="0"/>
              <a:t>могут быть заключены в свою пользу и членов семьи или близких родственников, при условии, что выплаты по таким договорам наступают </a:t>
            </a:r>
            <a:r>
              <a:rPr lang="ru-RU" sz="1000" b="1" dirty="0"/>
              <a:t>не ранее чем через 10 лет с даты</a:t>
            </a:r>
            <a:r>
              <a:rPr lang="ru-RU" sz="1000" dirty="0"/>
              <a:t> заключения, а также, если в течение срока действия договора, не имелось одновременно более 2 –х  аналогичных договоров. </a:t>
            </a:r>
          </a:p>
          <a:p>
            <a:endParaRPr lang="ru-RU" sz="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7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5383" y="3219822"/>
            <a:ext cx="5153036" cy="78483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Tx/>
              <a:buChar char="-"/>
              <a:defRPr sz="800" b="0" i="0"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950" dirty="0"/>
              <a:t>Предоставляется</a:t>
            </a:r>
            <a:r>
              <a:rPr lang="ru-RU" sz="950" b="1" dirty="0" smtClean="0"/>
              <a:t> </a:t>
            </a:r>
            <a:r>
              <a:rPr lang="ru-RU" sz="950" b="1" dirty="0"/>
              <a:t>по </a:t>
            </a:r>
            <a:r>
              <a:rPr lang="ru-RU" sz="950" b="1" dirty="0" smtClean="0"/>
              <a:t>счетам </a:t>
            </a:r>
            <a:r>
              <a:rPr lang="ru-RU" sz="950" b="1" dirty="0"/>
              <a:t>открытым с 01.01.2024. </a:t>
            </a:r>
            <a:r>
              <a:rPr lang="ru-RU" sz="950" b="1" dirty="0" smtClean="0"/>
              <a:t>в </a:t>
            </a:r>
            <a:r>
              <a:rPr lang="ru-RU" sz="950" b="1" dirty="0"/>
              <a:t>отношении де</a:t>
            </a:r>
            <a:r>
              <a:rPr lang="ru-RU" sz="950" dirty="0"/>
              <a:t>нежных средств, внесенных на данный счет, при условии заключения договора  на срок не менее 10 лет и если в течение срока его действия налогоплательщик не имел одновременно более 2 других договоров</a:t>
            </a:r>
            <a:r>
              <a:rPr lang="ru-RU" sz="950" dirty="0" smtClean="0"/>
              <a:t>.</a:t>
            </a:r>
          </a:p>
          <a:p>
            <a:pPr marL="0" indent="0" algn="just">
              <a:buNone/>
            </a:pPr>
            <a:endParaRPr lang="ru-RU" sz="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338" y="4535333"/>
            <a:ext cx="61558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950" b="0" i="0" dirty="0">
                <a:solidFill>
                  <a:srgbClr val="002060"/>
                </a:solidFill>
              </a:rPr>
              <a:t>Максимальный</a:t>
            </a:r>
            <a:r>
              <a:rPr lang="ru-RU" sz="1050" dirty="0" smtClean="0">
                <a:solidFill>
                  <a:srgbClr val="FF0000"/>
                </a:solidFill>
              </a:rPr>
              <a:t> </a:t>
            </a:r>
            <a:r>
              <a:rPr lang="ru-RU" sz="950" b="0" i="0" dirty="0" smtClean="0">
                <a:solidFill>
                  <a:srgbClr val="002060"/>
                </a:solidFill>
              </a:rPr>
              <a:t>размер </a:t>
            </a:r>
            <a:r>
              <a:rPr lang="ru-RU" sz="950" b="0" i="0" dirty="0">
                <a:solidFill>
                  <a:srgbClr val="002060"/>
                </a:solidFill>
              </a:rPr>
              <a:t>в совокупности по всем трем видам вычетов </a:t>
            </a:r>
            <a:r>
              <a:rPr lang="ru-RU" sz="1050" dirty="0">
                <a:solidFill>
                  <a:srgbClr val="FF0000"/>
                </a:solidFill>
              </a:rPr>
              <a:t>не более 400 000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79548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660752" y="2040682"/>
            <a:ext cx="7272809" cy="253916"/>
          </a:xfrm>
          <a:prstGeom prst="rect">
            <a:avLst/>
          </a:prstGeom>
          <a:solidFill>
            <a:srgbClr val="FFFFCC">
              <a:alpha val="71000"/>
            </a:srgbClr>
          </a:solidFill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ru-RU" sz="1000" b="0" i="0" dirty="0">
                <a:solidFill>
                  <a:srgbClr val="002060"/>
                </a:solidFill>
              </a:rPr>
              <a:t>Максимальный размер – </a:t>
            </a:r>
            <a:r>
              <a:rPr lang="ru-RU" sz="1050" dirty="0">
                <a:solidFill>
                  <a:srgbClr val="FF0000"/>
                </a:solidFill>
              </a:rPr>
              <a:t>не более 30 </a:t>
            </a:r>
            <a:r>
              <a:rPr lang="ru-RU" sz="1050" dirty="0" err="1">
                <a:solidFill>
                  <a:srgbClr val="FF0000"/>
                </a:solidFill>
              </a:rPr>
              <a:t>млн.руб</a:t>
            </a:r>
            <a:r>
              <a:rPr lang="ru-RU" sz="1050" dirty="0">
                <a:solidFill>
                  <a:srgbClr val="FF0000"/>
                </a:solidFill>
              </a:rPr>
              <a:t>. </a:t>
            </a:r>
            <a:r>
              <a:rPr lang="ru-RU" sz="1000" b="0" i="0" dirty="0">
                <a:solidFill>
                  <a:srgbClr val="002060"/>
                </a:solidFill>
              </a:rPr>
              <a:t>по всем договорам, прекращенным в одном налоговом периоде.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A5987A1-7EBA-4A71-8BBA-809543EDCA07}"/>
              </a:ext>
            </a:extLst>
          </p:cNvPr>
          <p:cNvSpPr/>
          <p:nvPr/>
        </p:nvSpPr>
        <p:spPr>
          <a:xfrm>
            <a:off x="660752" y="978853"/>
            <a:ext cx="1944217" cy="1061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900" i="0" dirty="0" smtClean="0">
              <a:solidFill>
                <a:srgbClr val="002060"/>
              </a:solidFill>
            </a:endParaRPr>
          </a:p>
          <a:p>
            <a:pPr algn="ctr"/>
            <a:r>
              <a:rPr lang="ru-RU" sz="900" i="0" dirty="0" smtClean="0">
                <a:solidFill>
                  <a:srgbClr val="002060"/>
                </a:solidFill>
              </a:rPr>
              <a:t>В </a:t>
            </a:r>
            <a:r>
              <a:rPr lang="ru-RU" sz="900" i="0" dirty="0">
                <a:solidFill>
                  <a:srgbClr val="002060"/>
                </a:solidFill>
              </a:rPr>
              <a:t>сумме </a:t>
            </a:r>
            <a:r>
              <a:rPr lang="ru-RU" sz="900" i="0" dirty="0">
                <a:solidFill>
                  <a:srgbClr val="0070C0"/>
                </a:solidFill>
              </a:rPr>
              <a:t>положительного финансового результата</a:t>
            </a:r>
            <a:r>
              <a:rPr lang="ru-RU" sz="900" i="0" dirty="0">
                <a:solidFill>
                  <a:srgbClr val="002060"/>
                </a:solidFill>
              </a:rPr>
              <a:t>, полученного по операциям, учитываемым </a:t>
            </a:r>
            <a:r>
              <a:rPr lang="ru-RU" sz="900" i="0" dirty="0" smtClean="0">
                <a:solidFill>
                  <a:srgbClr val="002060"/>
                </a:solidFill>
              </a:rPr>
              <a:t>на ИИС </a:t>
            </a:r>
            <a:r>
              <a:rPr lang="ru-RU" sz="900" i="0" dirty="0">
                <a:solidFill>
                  <a:srgbClr val="002060"/>
                </a:solidFill>
              </a:rPr>
              <a:t>(</a:t>
            </a:r>
            <a:r>
              <a:rPr lang="ru-RU" sz="900" i="0" dirty="0" smtClean="0">
                <a:solidFill>
                  <a:srgbClr val="002060"/>
                </a:solidFill>
              </a:rPr>
              <a:t>открытом </a:t>
            </a:r>
            <a:r>
              <a:rPr lang="ru-RU" sz="900" i="0" dirty="0">
                <a:solidFill>
                  <a:srgbClr val="002060"/>
                </a:solidFill>
              </a:rPr>
              <a:t>с 01.01.2024</a:t>
            </a:r>
            <a:r>
              <a:rPr lang="ru-RU" sz="900" i="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900" i="0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3568" y="2801660"/>
            <a:ext cx="6624736" cy="171585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050" b="0" i="0" dirty="0">
                <a:solidFill>
                  <a:srgbClr val="002060"/>
                </a:solidFill>
              </a:rPr>
              <a:t>Для исчисления минимальных сроков по договорам </a:t>
            </a:r>
            <a:r>
              <a:rPr lang="ru-RU" sz="1050" i="0" dirty="0" smtClean="0">
                <a:solidFill>
                  <a:srgbClr val="002060"/>
                </a:solidFill>
              </a:rPr>
              <a:t>долгосрочных </a:t>
            </a:r>
            <a:r>
              <a:rPr lang="ru-RU" sz="1050" i="0" dirty="0">
                <a:solidFill>
                  <a:srgbClr val="002060"/>
                </a:solidFill>
              </a:rPr>
              <a:t>сбережений </a:t>
            </a:r>
            <a:r>
              <a:rPr lang="ru-RU" sz="1050" b="0" i="0" dirty="0">
                <a:solidFill>
                  <a:srgbClr val="002060"/>
                </a:solidFill>
              </a:rPr>
              <a:t>с НПФ </a:t>
            </a:r>
            <a:r>
              <a:rPr lang="ru-RU" sz="1050" i="0" dirty="0">
                <a:solidFill>
                  <a:srgbClr val="002060"/>
                </a:solidFill>
              </a:rPr>
              <a:t>и </a:t>
            </a:r>
            <a:r>
              <a:rPr lang="ru-RU" sz="1050" i="0" dirty="0" smtClean="0">
                <a:solidFill>
                  <a:srgbClr val="002060"/>
                </a:solidFill>
              </a:rPr>
              <a:t>по договорам </a:t>
            </a:r>
            <a:r>
              <a:rPr lang="ru-RU" sz="1050" i="0" dirty="0">
                <a:solidFill>
                  <a:srgbClr val="002060"/>
                </a:solidFill>
              </a:rPr>
              <a:t>на ведение ИИС</a:t>
            </a:r>
            <a:r>
              <a:rPr lang="ru-RU" sz="1050" b="0" i="0" dirty="0">
                <a:solidFill>
                  <a:srgbClr val="002060"/>
                </a:solidFill>
              </a:rPr>
              <a:t> предусмотрен </a:t>
            </a:r>
            <a:r>
              <a:rPr lang="ru-RU" sz="1050" i="0" dirty="0" smtClean="0">
                <a:solidFill>
                  <a:srgbClr val="002060"/>
                </a:solidFill>
              </a:rPr>
              <a:t>переходный период</a:t>
            </a:r>
            <a:r>
              <a:rPr lang="ru-RU" sz="1050" b="0" i="0" dirty="0" smtClean="0">
                <a:solidFill>
                  <a:srgbClr val="002060"/>
                </a:solidFill>
              </a:rPr>
              <a:t> – не менее 5 лет с ежегодным повышением срока на 1 год:</a:t>
            </a:r>
          </a:p>
          <a:p>
            <a:pPr algn="just"/>
            <a:endParaRPr lang="ru-RU" sz="1050" b="0" i="0" dirty="0" smtClean="0">
              <a:solidFill>
                <a:srgbClr val="002060"/>
              </a:solidFill>
            </a:endParaRPr>
          </a:p>
          <a:p>
            <a:r>
              <a:rPr lang="ru-RU" sz="1050" i="0" dirty="0">
                <a:solidFill>
                  <a:srgbClr val="002060"/>
                </a:solidFill>
              </a:rPr>
              <a:t>1) 5 лет - при заключении договора в 2024 - 2026 годах;</a:t>
            </a:r>
          </a:p>
          <a:p>
            <a:r>
              <a:rPr lang="ru-RU" sz="1050" i="0" dirty="0">
                <a:solidFill>
                  <a:srgbClr val="002060"/>
                </a:solidFill>
              </a:rPr>
              <a:t>2) 6 лет - при заключении договора в 2027 году;</a:t>
            </a:r>
          </a:p>
          <a:p>
            <a:pPr algn="just"/>
            <a:r>
              <a:rPr lang="ru-RU" sz="1050" i="0" dirty="0">
                <a:solidFill>
                  <a:srgbClr val="002060"/>
                </a:solidFill>
              </a:rPr>
              <a:t>3) 7 лет - при заключении договора в 2028 году;</a:t>
            </a:r>
          </a:p>
          <a:p>
            <a:r>
              <a:rPr lang="ru-RU" sz="1050" i="0" dirty="0">
                <a:solidFill>
                  <a:srgbClr val="002060"/>
                </a:solidFill>
              </a:rPr>
              <a:t>4) 8 лет - при заключении договора в 2029 году;</a:t>
            </a:r>
          </a:p>
          <a:p>
            <a:r>
              <a:rPr lang="ru-RU" sz="1050" i="0" dirty="0">
                <a:solidFill>
                  <a:srgbClr val="002060"/>
                </a:solidFill>
              </a:rPr>
              <a:t>5) 9 лет - при заключении договора в 2030 году.</a:t>
            </a:r>
          </a:p>
          <a:p>
            <a:pPr algn="ctr"/>
            <a:endParaRPr lang="ru-RU" sz="1100" b="0" i="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267494"/>
            <a:ext cx="754354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i="1" kern="1200">
                <a:solidFill>
                  <a:srgbClr val="0000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0212"/>
            <a:r>
              <a:rPr lang="ru-RU" sz="1600" dirty="0">
                <a:solidFill>
                  <a:srgbClr val="003054"/>
                </a:solidFill>
                <a:cs typeface="Times New Roman"/>
              </a:rPr>
              <a:t>ВЫЧЕТ НА ДОЛГОСРОЧНЫЕ СБЕРЕЖЕНИЯ ГРАЖДАН (ст.219.2 НК РФ)</a:t>
            </a:r>
            <a:endParaRPr lang="ru-RU" sz="1600" dirty="0">
              <a:solidFill>
                <a:srgbClr val="003054"/>
              </a:solidFill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4969" y="994242"/>
            <a:ext cx="5328592" cy="104644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Tx/>
              <a:buChar char="-"/>
              <a:defRPr sz="800" b="0" i="0"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ru-RU" sz="1000" dirty="0" smtClean="0"/>
              <a:t>Предоставляется </a:t>
            </a:r>
            <a:r>
              <a:rPr lang="ru-RU" sz="1000" dirty="0"/>
              <a:t>по окончании (прекращении) договора на ведение индивидуального инвестиционного счета. </a:t>
            </a:r>
            <a:endParaRPr lang="ru-RU" sz="1000" dirty="0" smtClean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000" dirty="0"/>
              <a:t>с даты заключения договора на его ведение должно пройти не менее 10 лет и в течение его </a:t>
            </a:r>
            <a:r>
              <a:rPr lang="ru-RU" sz="1000" dirty="0" smtClean="0"/>
              <a:t>действия </a:t>
            </a:r>
            <a:r>
              <a:rPr lang="ru-RU" sz="1000" dirty="0"/>
              <a:t>налогоплательщик не должен иметь одновременно более 2 других договоров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135179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351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rgbClr val="0000FF"/>
                </a:solidFill>
              </a:rPr>
              <a:t>Вопрос: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Организация на УСН, с сотрудниками. Если у сотрудника превышает доход за год 2,4 млн. рублей, то организация высчитывает с его з/п 15%. А если у него есть дети, вычет на детей остается таким же, как и раньше или тоже будут изменения?</a:t>
            </a:r>
          </a:p>
          <a:p>
            <a:pPr algn="just"/>
            <a:endParaRPr lang="en-US" sz="1400" dirty="0" smtClean="0">
              <a:solidFill>
                <a:schemeClr val="tx2"/>
              </a:solidFill>
            </a:endParaRPr>
          </a:p>
          <a:p>
            <a:pPr algn="just"/>
            <a:endParaRPr lang="ru-RU" sz="1400" dirty="0">
              <a:solidFill>
                <a:schemeClr val="tx2"/>
              </a:solidFill>
            </a:endParaRPr>
          </a:p>
          <a:p>
            <a:pPr algn="just"/>
            <a:r>
              <a:rPr lang="ru-RU" sz="1600" u="sng" dirty="0">
                <a:solidFill>
                  <a:srgbClr val="FF0000"/>
                </a:solidFill>
              </a:rPr>
              <a:t>Ответ: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С 1 января 2025 года вычет на второго, третьего и последующих детей увеличен в два раза и составляет: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- на второго ребенка - 2800 рублей в месяц.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- на третьего и последующих детей – 6000 рублей.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- для опекунов, попечителей, приемных родителей (их супругов) в случае если ребенок является ребенком-инвалидом, либо инвалидом I или II группы и обучается на дневной форме, вычет увеличен с 6 000 до 12 000 руб.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Такие вычеты предоставляются до достижения дохода 450 000 рублей. </a:t>
            </a:r>
            <a:endParaRPr lang="en-US" sz="1400" i="0" dirty="0" smtClean="0">
              <a:solidFill>
                <a:schemeClr val="tx2"/>
              </a:solidFill>
            </a:endParaRPr>
          </a:p>
          <a:p>
            <a:pPr algn="just"/>
            <a:r>
              <a:rPr lang="ru-RU" sz="1400" i="0" dirty="0" smtClean="0">
                <a:solidFill>
                  <a:schemeClr val="tx2"/>
                </a:solidFill>
              </a:rPr>
              <a:t>Сумма </a:t>
            </a:r>
            <a:r>
              <a:rPr lang="ru-RU" sz="1400" i="0" dirty="0">
                <a:solidFill>
                  <a:schemeClr val="tx2"/>
                </a:solidFill>
              </a:rPr>
              <a:t>дохода за минусом данных </a:t>
            </a:r>
            <a:r>
              <a:rPr lang="ru-RU" sz="1400" i="0" dirty="0" smtClean="0">
                <a:solidFill>
                  <a:schemeClr val="tx2"/>
                </a:solidFill>
              </a:rPr>
              <a:t>вычетов, </a:t>
            </a:r>
            <a:r>
              <a:rPr lang="ru-RU" sz="1400" i="0" dirty="0">
                <a:solidFill>
                  <a:schemeClr val="tx2"/>
                </a:solidFill>
              </a:rPr>
              <a:t>будет подлежать обложению по соответствующим ставкам.</a:t>
            </a:r>
          </a:p>
          <a:p>
            <a:pPr algn="just"/>
            <a:endParaRPr lang="ru-RU" sz="1400" i="0" dirty="0"/>
          </a:p>
        </p:txBody>
      </p:sp>
    </p:spTree>
    <p:extLst>
      <p:ext uri="{BB962C8B-B14F-4D97-AF65-F5344CB8AC3E}">
        <p14:creationId xmlns:p14="http://schemas.microsoft.com/office/powerpoint/2010/main" val="2737963508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3518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solidFill>
                  <a:srgbClr val="0000FF"/>
                </a:solidFill>
              </a:rPr>
              <a:t>Вопрос: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ИП с работниками. З/п у работников до 2,4 млн. рублей в год и платит 13% НДФЛ, но в течении года з/п может увеличиться и годовой доход соответственно тоже. Как быть в такой ситуации, какой НДФЛ нужно будет оплачивать?</a:t>
            </a:r>
          </a:p>
          <a:p>
            <a:pPr algn="just"/>
            <a:endParaRPr lang="en-US" sz="1400" i="0" dirty="0" smtClean="0">
              <a:solidFill>
                <a:schemeClr val="tx2"/>
              </a:solidFill>
            </a:endParaRPr>
          </a:p>
          <a:p>
            <a:pPr algn="just"/>
            <a:endParaRPr lang="ru-RU" sz="1400" i="0" dirty="0" smtClean="0">
              <a:solidFill>
                <a:schemeClr val="tx2"/>
              </a:solidFill>
            </a:endParaRPr>
          </a:p>
          <a:p>
            <a:pPr algn="just"/>
            <a:r>
              <a:rPr lang="ru-RU" sz="1400" u="sng" dirty="0" smtClean="0">
                <a:solidFill>
                  <a:srgbClr val="FF0000"/>
                </a:solidFill>
              </a:rPr>
              <a:t>Ответ</a:t>
            </a:r>
            <a:r>
              <a:rPr lang="ru-RU" sz="1400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В случае </a:t>
            </a:r>
            <a:r>
              <a:rPr lang="ru-RU" sz="1400" i="0" dirty="0" smtClean="0">
                <a:solidFill>
                  <a:schemeClr val="tx2"/>
                </a:solidFill>
              </a:rPr>
              <a:t>по истечении года </a:t>
            </a:r>
            <a:r>
              <a:rPr lang="ru-RU" sz="1400" i="0" dirty="0">
                <a:solidFill>
                  <a:schemeClr val="tx2"/>
                </a:solidFill>
              </a:rPr>
              <a:t>заработная плата превысит 2,4 млн.руб., то </a:t>
            </a:r>
            <a:r>
              <a:rPr lang="ru-RU" sz="1400" i="0" dirty="0" smtClean="0">
                <a:solidFill>
                  <a:schemeClr val="tx2"/>
                </a:solidFill>
              </a:rPr>
              <a:t> </a:t>
            </a:r>
            <a:r>
              <a:rPr lang="ru-RU" sz="1400" i="0" dirty="0">
                <a:solidFill>
                  <a:schemeClr val="tx2"/>
                </a:solidFill>
              </a:rPr>
              <a:t>налоговый агент последовательно </a:t>
            </a:r>
            <a:r>
              <a:rPr lang="ru-RU" sz="1400" i="0" dirty="0" smtClean="0">
                <a:solidFill>
                  <a:schemeClr val="tx2"/>
                </a:solidFill>
              </a:rPr>
              <a:t>применит соответствующие ставки</a:t>
            </a:r>
            <a:r>
              <a:rPr lang="ru-RU" sz="1400" i="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Например, если заработная плата за год составит 6 млн</a:t>
            </a:r>
            <a:r>
              <a:rPr lang="ru-RU" sz="1400" i="0" dirty="0" smtClean="0">
                <a:solidFill>
                  <a:schemeClr val="tx2"/>
                </a:solidFill>
              </a:rPr>
              <a:t>.</a:t>
            </a:r>
            <a:r>
              <a:rPr lang="en-US" sz="1400" i="0" dirty="0" smtClean="0">
                <a:solidFill>
                  <a:schemeClr val="tx2"/>
                </a:solidFill>
              </a:rPr>
              <a:t> </a:t>
            </a:r>
            <a:r>
              <a:rPr lang="ru-RU" sz="1400" i="0" dirty="0" smtClean="0">
                <a:solidFill>
                  <a:schemeClr val="tx2"/>
                </a:solidFill>
              </a:rPr>
              <a:t>рублей</a:t>
            </a:r>
            <a:r>
              <a:rPr lang="ru-RU" sz="1400" i="0" dirty="0">
                <a:solidFill>
                  <a:schemeClr val="tx2"/>
                </a:solidFill>
              </a:rPr>
              <a:t>, то: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С дохода до 2,4 млн.руб. налог будет исчислен по ставке 13 % и составит 312 000 рублей.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С дохода свыше 2,4 млн. и до 5 млн. руб. - по ставке 15 % и составит 390 000 рублей.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С дохода свыше 5 млн. руб. и до 6 млн.руб. - по ставке 18 % и составит 180 000 рублей.</a:t>
            </a:r>
          </a:p>
          <a:p>
            <a:pPr algn="just"/>
            <a:r>
              <a:rPr lang="ru-RU" sz="1400" i="0" dirty="0">
                <a:solidFill>
                  <a:schemeClr val="tx2"/>
                </a:solidFill>
              </a:rPr>
              <a:t>Соответственно, общая сумма НДФЛ составит 882 000 рублей</a:t>
            </a:r>
            <a:r>
              <a:rPr lang="ru-RU" sz="1400" i="0" dirty="0" smtClean="0">
                <a:solidFill>
                  <a:schemeClr val="tx2"/>
                </a:solidFill>
              </a:rPr>
              <a:t>.</a:t>
            </a:r>
            <a:endParaRPr lang="ru-RU" sz="14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21718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351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u="sng" dirty="0" smtClean="0">
              <a:solidFill>
                <a:srgbClr val="0000FF"/>
              </a:solidFill>
            </a:endParaRPr>
          </a:p>
          <a:p>
            <a:pPr algn="just"/>
            <a:r>
              <a:rPr lang="ru-RU" sz="1400" u="sng" dirty="0" smtClean="0">
                <a:solidFill>
                  <a:srgbClr val="0000FF"/>
                </a:solidFill>
              </a:rPr>
              <a:t>Вопрос:</a:t>
            </a:r>
            <a:endParaRPr lang="en-US" sz="1400" u="sng" dirty="0" smtClean="0">
              <a:solidFill>
                <a:srgbClr val="0000FF"/>
              </a:solidFill>
            </a:endParaRPr>
          </a:p>
          <a:p>
            <a:pPr algn="just"/>
            <a:r>
              <a:rPr lang="ru-RU" sz="1400" i="0" dirty="0" smtClean="0">
                <a:solidFill>
                  <a:schemeClr val="tx2"/>
                </a:solidFill>
              </a:rPr>
              <a:t>По </a:t>
            </a:r>
            <a:r>
              <a:rPr lang="ru-RU" sz="1400" i="0" dirty="0">
                <a:solidFill>
                  <a:schemeClr val="tx2"/>
                </a:solidFill>
              </a:rPr>
              <a:t>какой ставке в 2025 году будут облагаться доходы нерезидентов России по гражданско-правовым договорам (ГПХ)?</a:t>
            </a:r>
          </a:p>
          <a:p>
            <a:pPr algn="just"/>
            <a:endParaRPr lang="en-US" sz="1400" u="sng" dirty="0" smtClean="0">
              <a:solidFill>
                <a:schemeClr val="tx2"/>
              </a:solidFill>
            </a:endParaRPr>
          </a:p>
          <a:p>
            <a:pPr algn="just"/>
            <a:endParaRPr lang="en-US" sz="1400" u="sng" dirty="0">
              <a:solidFill>
                <a:schemeClr val="tx2"/>
              </a:solidFill>
            </a:endParaRPr>
          </a:p>
          <a:p>
            <a:pPr algn="just"/>
            <a:endParaRPr lang="ru-RU" sz="1400" u="sng" dirty="0">
              <a:solidFill>
                <a:schemeClr val="tx2"/>
              </a:solidFill>
            </a:endParaRPr>
          </a:p>
          <a:p>
            <a:pPr algn="just"/>
            <a:r>
              <a:rPr lang="ru-RU" sz="1400" u="sng" dirty="0">
                <a:solidFill>
                  <a:srgbClr val="FF0000"/>
                </a:solidFill>
              </a:rPr>
              <a:t>Ответ</a:t>
            </a:r>
            <a:r>
              <a:rPr lang="ru-RU" sz="1400" u="sng" dirty="0" smtClean="0">
                <a:solidFill>
                  <a:srgbClr val="FF0000"/>
                </a:solidFill>
              </a:rPr>
              <a:t>:</a:t>
            </a:r>
            <a:endParaRPr lang="en-US" sz="1400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i="0" dirty="0" smtClean="0">
                <a:solidFill>
                  <a:schemeClr val="tx2"/>
                </a:solidFill>
              </a:rPr>
              <a:t>В соответствии с п. 3 ст. 224 НК РФ доходы </a:t>
            </a:r>
            <a:r>
              <a:rPr lang="ru-RU" sz="1400" i="0" dirty="0">
                <a:solidFill>
                  <a:schemeClr val="tx2"/>
                </a:solidFill>
              </a:rPr>
              <a:t>нерезидентов облагаются по ставке 30 </a:t>
            </a:r>
            <a:r>
              <a:rPr lang="ru-RU" sz="1400" i="0" dirty="0" smtClean="0">
                <a:solidFill>
                  <a:schemeClr val="tx2"/>
                </a:solidFill>
              </a:rPr>
              <a:t>%.</a:t>
            </a:r>
            <a:endParaRPr lang="ru-RU" sz="14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1371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411510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000FF"/>
                </a:solidFill>
              </a:rPr>
              <a:t>Вопрос</a:t>
            </a:r>
            <a:r>
              <a:rPr lang="ru-RU" sz="1400" u="sng" dirty="0" smtClean="0">
                <a:solidFill>
                  <a:srgbClr val="0000FF"/>
                </a:solidFill>
              </a:rPr>
              <a:t>:</a:t>
            </a:r>
            <a:endParaRPr lang="en-US" sz="1400" u="sng" dirty="0" smtClean="0">
              <a:solidFill>
                <a:srgbClr val="0000FF"/>
              </a:solidFill>
            </a:endParaRPr>
          </a:p>
          <a:p>
            <a:r>
              <a:rPr lang="ru-RU" sz="1400" i="0" dirty="0" smtClean="0">
                <a:solidFill>
                  <a:schemeClr val="tx2"/>
                </a:solidFill>
              </a:rPr>
              <a:t>В уведомлениях по НДФЛ с января 2025 года при выплате заработной платы </a:t>
            </a:r>
          </a:p>
          <a:p>
            <a:r>
              <a:rPr lang="ru-RU" sz="1400" i="0" dirty="0" smtClean="0">
                <a:solidFill>
                  <a:schemeClr val="tx2"/>
                </a:solidFill>
              </a:rPr>
              <a:t>в г. Кемерово нужно разделять доходы и районные надбавки на разные КБК?</a:t>
            </a:r>
          </a:p>
          <a:p>
            <a:r>
              <a:rPr lang="ru-RU" sz="1400" i="0" dirty="0">
                <a:solidFill>
                  <a:schemeClr val="tx2"/>
                </a:solidFill>
              </a:rPr>
              <a:t>А также районный коэффициент в Кемеровской области </a:t>
            </a:r>
            <a:r>
              <a:rPr lang="ru-RU" sz="1400" i="0">
                <a:solidFill>
                  <a:schemeClr val="tx2"/>
                </a:solidFill>
              </a:rPr>
              <a:t>должен </a:t>
            </a:r>
            <a:r>
              <a:rPr lang="ru-RU" sz="1400" i="0" smtClean="0">
                <a:solidFill>
                  <a:schemeClr val="tx2"/>
                </a:solidFill>
              </a:rPr>
              <a:t>теперь </a:t>
            </a:r>
          </a:p>
          <a:p>
            <a:r>
              <a:rPr lang="ru-RU" sz="1400" i="0" smtClean="0">
                <a:solidFill>
                  <a:schemeClr val="tx2"/>
                </a:solidFill>
              </a:rPr>
              <a:t>учитываться </a:t>
            </a:r>
            <a:r>
              <a:rPr lang="ru-RU" sz="1400" i="0" dirty="0">
                <a:solidFill>
                  <a:schemeClr val="tx2"/>
                </a:solidFill>
              </a:rPr>
              <a:t>по коду 2006?  </a:t>
            </a:r>
            <a:endParaRPr lang="en-US" sz="1400" i="0" dirty="0">
              <a:solidFill>
                <a:schemeClr val="tx2"/>
              </a:solidFill>
            </a:endParaRPr>
          </a:p>
          <a:p>
            <a:endParaRPr lang="ru-RU" sz="1400" i="0" dirty="0" smtClean="0">
              <a:solidFill>
                <a:schemeClr val="tx2"/>
              </a:solidFill>
            </a:endParaRPr>
          </a:p>
          <a:p>
            <a:r>
              <a:rPr lang="ru-RU" sz="1400" u="sng" dirty="0" smtClean="0">
                <a:solidFill>
                  <a:srgbClr val="FF0000"/>
                </a:solidFill>
              </a:rPr>
              <a:t>Ответ:</a:t>
            </a:r>
          </a:p>
          <a:p>
            <a:r>
              <a:rPr lang="ru-RU" sz="1400" i="0" dirty="0" smtClean="0">
                <a:solidFill>
                  <a:schemeClr val="tx2"/>
                </a:solidFill>
              </a:rPr>
              <a:t>В Уведомлениях об исчисленных суммах налогов и взносов необходимо отражать </a:t>
            </a:r>
            <a:r>
              <a:rPr lang="ru-RU" sz="1400" i="0" dirty="0">
                <a:solidFill>
                  <a:schemeClr val="tx2"/>
                </a:solidFill>
              </a:rPr>
              <a:t>отдельно на разные </a:t>
            </a:r>
            <a:r>
              <a:rPr lang="ru-RU" sz="1400" i="0" dirty="0" smtClean="0">
                <a:solidFill>
                  <a:schemeClr val="tx2"/>
                </a:solidFill>
              </a:rPr>
              <a:t>КБК</a:t>
            </a:r>
            <a:r>
              <a:rPr lang="en-US" sz="1400" i="0" dirty="0" smtClean="0">
                <a:solidFill>
                  <a:schemeClr val="tx2"/>
                </a:solidFill>
              </a:rPr>
              <a:t> </a:t>
            </a:r>
            <a:r>
              <a:rPr lang="ru-RU" sz="1400" i="0" dirty="0" smtClean="0">
                <a:solidFill>
                  <a:schemeClr val="tx2"/>
                </a:solidFill>
              </a:rPr>
              <a:t> НДФЛ без учета районного коэффициента и НДФЛ, удерживаемый  с сумм районного коэффициента </a:t>
            </a:r>
          </a:p>
          <a:p>
            <a:r>
              <a:rPr lang="ru-RU" sz="1400" i="0" dirty="0" smtClean="0">
                <a:solidFill>
                  <a:schemeClr val="tx2"/>
                </a:solidFill>
              </a:rPr>
              <a:t>(КБК 18210102210011000110 – если сумма не превышает 5 млн.руб., </a:t>
            </a:r>
          </a:p>
          <a:p>
            <a:r>
              <a:rPr lang="ru-RU" sz="1400" i="0" dirty="0" smtClean="0">
                <a:solidFill>
                  <a:schemeClr val="tx2"/>
                </a:solidFill>
              </a:rPr>
              <a:t>КБК 18210102230011000110 – если сумма превышает 5 млн.руб.).</a:t>
            </a:r>
          </a:p>
          <a:p>
            <a:endParaRPr lang="ru-RU" sz="1400" i="0" dirty="0" smtClean="0">
              <a:solidFill>
                <a:schemeClr val="tx2"/>
              </a:solidFill>
            </a:endParaRPr>
          </a:p>
          <a:p>
            <a:r>
              <a:rPr lang="ru-RU" sz="1400" i="0" dirty="0" smtClean="0">
                <a:solidFill>
                  <a:schemeClr val="tx2"/>
                </a:solidFill>
              </a:rPr>
              <a:t>В Приложении к расчету 6-НДФЛ в справке о доходах районный коэффициент </a:t>
            </a:r>
          </a:p>
          <a:p>
            <a:r>
              <a:rPr lang="ru-RU" sz="1400" i="0" dirty="0" smtClean="0">
                <a:solidFill>
                  <a:schemeClr val="tx2"/>
                </a:solidFill>
              </a:rPr>
              <a:t>учитывается по коду 2006 </a:t>
            </a:r>
            <a:r>
              <a:rPr lang="ru-RU" sz="1400" dirty="0" smtClean="0">
                <a:solidFill>
                  <a:schemeClr val="tx2"/>
                </a:solidFill>
              </a:rPr>
              <a:t>«</a:t>
            </a:r>
            <a:r>
              <a:rPr lang="ru-RU" sz="1400" dirty="0">
                <a:solidFill>
                  <a:schemeClr val="tx2"/>
                </a:solidFill>
              </a:rPr>
              <a:t>районные коэффициенты и процентные надбавки к зарплате, </a:t>
            </a:r>
            <a:r>
              <a:rPr lang="ru-RU" sz="1400" dirty="0" smtClean="0">
                <a:solidFill>
                  <a:schemeClr val="tx2"/>
                </a:solidFill>
              </a:rPr>
              <a:t>денежному </a:t>
            </a:r>
            <a:r>
              <a:rPr lang="ru-RU" sz="1400" dirty="0">
                <a:solidFill>
                  <a:schemeClr val="tx2"/>
                </a:solidFill>
              </a:rPr>
              <a:t>довольствию или содержанию работников из </a:t>
            </a:r>
            <a:r>
              <a:rPr lang="ru-RU" sz="1400" dirty="0" smtClean="0">
                <a:solidFill>
                  <a:schemeClr val="tx2"/>
                </a:solidFill>
              </a:rPr>
              <a:t>районов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Крайнего </a:t>
            </a:r>
            <a:r>
              <a:rPr lang="ru-RU" sz="1400" dirty="0">
                <a:solidFill>
                  <a:schemeClr val="tx2"/>
                </a:solidFill>
              </a:rPr>
              <a:t>Севера, приравненных к ним местностей, районов с неблагоприятными </a:t>
            </a:r>
            <a:r>
              <a:rPr lang="ru-RU" sz="1400" dirty="0" smtClean="0">
                <a:solidFill>
                  <a:schemeClr val="tx2"/>
                </a:solidFill>
              </a:rPr>
              <a:t>климатическими или </a:t>
            </a:r>
            <a:r>
              <a:rPr lang="ru-RU" sz="1400" dirty="0">
                <a:solidFill>
                  <a:schemeClr val="tx2"/>
                </a:solidFill>
              </a:rPr>
              <a:t>экологическими </a:t>
            </a:r>
            <a:r>
              <a:rPr lang="ru-RU" sz="1400" dirty="0" smtClean="0">
                <a:solidFill>
                  <a:schemeClr val="tx2"/>
                </a:solidFill>
              </a:rPr>
              <a:t>условиями».  </a:t>
            </a:r>
          </a:p>
          <a:p>
            <a:endParaRPr lang="ru-RU" sz="14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8653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97" y="2228854"/>
            <a:ext cx="8497887" cy="1102519"/>
          </a:xfrm>
        </p:spPr>
        <p:txBody>
          <a:bodyPr rtlCol="0">
            <a:noAutofit/>
          </a:bodyPr>
          <a:lstStyle/>
          <a:p>
            <a:pPr algn="ctr" defTabSz="912788" eaLnBrk="1" fontAlgn="auto" hangingPunct="1">
              <a:lnSpc>
                <a:spcPts val="4553"/>
              </a:lnSpc>
              <a:spcAft>
                <a:spcPts val="0"/>
              </a:spcAft>
              <a:defRPr/>
            </a:pPr>
            <a:r>
              <a:rPr lang="ru-RU" sz="2700" i="1" dirty="0">
                <a:solidFill>
                  <a:srgbClr val="002060"/>
                </a:solidFill>
              </a:rPr>
              <a:t/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FFFF00"/>
                </a:solidFill>
              </a:rPr>
              <a:t>Спасибо за внимание!</a:t>
            </a:r>
            <a:r>
              <a:rPr lang="ru-RU" sz="2700" kern="0" dirty="0">
                <a:solidFill>
                  <a:srgbClr val="FFFF00"/>
                </a:solidFill>
                <a:latin typeface="Arial"/>
              </a:rPr>
              <a:t/>
            </a:r>
            <a:br>
              <a:rPr lang="ru-RU" sz="2700" kern="0" dirty="0">
                <a:solidFill>
                  <a:srgbClr val="FFFF00"/>
                </a:solidFill>
                <a:latin typeface="Arial"/>
              </a:rPr>
            </a:br>
            <a:endParaRPr lang="ru-RU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34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67494"/>
            <a:ext cx="585214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НДФЛ с </a:t>
            </a:r>
            <a:r>
              <a:rPr lang="ru-RU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76660"/>
              </p:ext>
            </p:extLst>
          </p:nvPr>
        </p:nvGraphicFramePr>
        <p:xfrm>
          <a:off x="683568" y="771550"/>
          <a:ext cx="6840760" cy="3586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508"/>
                <a:gridCol w="1225956"/>
                <a:gridCol w="2563296"/>
              </a:tblGrid>
              <a:tr h="1106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налоговых баз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(оплата труда, б/л, выигрыши, доходы в виде прибыли КИК, доходы участников инвестиционного товарищества)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Ставка налога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Правила применения налоговой ставки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  <a:tr h="34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равна или менее 2,4 млн. руб. в год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  <a:tr h="521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свыше 2,4 млн. до 5 млн. руб. в год включительно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312 000 р. + 15 % </a:t>
                      </a:r>
                      <a:r>
                        <a:rPr lang="ru-RU" sz="1200" dirty="0">
                          <a:effectLst/>
                        </a:rPr>
                        <a:t>с суммы превышения над 2,4 млн.р.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  <a:tr h="519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свыше 5 млн. до 20 млн. руб. в год включительно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702 000 р. + 18 %</a:t>
                      </a:r>
                      <a:r>
                        <a:rPr lang="ru-RU" sz="1200" dirty="0">
                          <a:effectLst/>
                        </a:rPr>
                        <a:t> с суммы превышения над 5 млн.р.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  <a:tr h="693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свыше 20 млн. до 50 млн. руб. в год включительно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3 402 000 р. + 20 %</a:t>
                      </a:r>
                      <a:r>
                        <a:rPr lang="ru-RU" sz="1200" dirty="0">
                          <a:effectLst/>
                        </a:rPr>
                        <a:t> с суммы превышения над 20 млн.р.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  <a:tr h="38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свыше 50 млн. руб. в год включительно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9 402 000 р. + 22 %</a:t>
                      </a:r>
                      <a:r>
                        <a:rPr lang="ru-RU" sz="1200" dirty="0">
                          <a:effectLst/>
                        </a:rPr>
                        <a:t> с суммы превышения над 50 млн.р.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797" marR="66797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84" y="4587974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smtClean="0">
                <a:solidFill>
                  <a:srgbClr val="002060"/>
                </a:solidFill>
              </a:rPr>
              <a:t>ст.224 </a:t>
            </a:r>
            <a:r>
              <a:rPr lang="ru-RU" sz="1400" i="0" dirty="0">
                <a:solidFill>
                  <a:srgbClr val="002060"/>
                </a:solidFill>
              </a:rPr>
              <a:t>НК РФ (Федеральный закон от </a:t>
            </a:r>
            <a:r>
              <a:rPr lang="ru-RU" sz="1400" i="0" dirty="0" smtClean="0">
                <a:solidFill>
                  <a:srgbClr val="002060"/>
                </a:solidFill>
              </a:rPr>
              <a:t>12.07.2024 </a:t>
            </a:r>
            <a:r>
              <a:rPr lang="ru-RU" sz="1400" i="0" dirty="0">
                <a:solidFill>
                  <a:srgbClr val="002060"/>
                </a:solidFill>
              </a:rPr>
              <a:t>№</a:t>
            </a:r>
            <a:r>
              <a:rPr lang="ru-RU" sz="1400" i="0" dirty="0" smtClean="0">
                <a:solidFill>
                  <a:srgbClr val="002060"/>
                </a:solidFill>
              </a:rPr>
              <a:t>176-ФЗ</a:t>
            </a:r>
            <a:r>
              <a:rPr lang="ru-RU" sz="1400" i="0" dirty="0">
                <a:solidFill>
                  <a:srgbClr val="00206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6742306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4" y="1104566"/>
            <a:ext cx="6510385" cy="24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984" y="298292"/>
            <a:ext cx="6461304" cy="738664"/>
          </a:xfrm>
          <a:prstGeom prst="rect">
            <a:avLst/>
          </a:prstGeom>
          <a:solidFill>
            <a:srgbClr val="FFFFCC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054"/>
                </a:solidFill>
              </a:rPr>
              <a:t>Гражданин С. в 2025 году ежемесячно получал доходы, которые за год составили 55 млн.р. Значит в течение года </a:t>
            </a:r>
            <a:r>
              <a:rPr lang="ru-RU" sz="1400" dirty="0" smtClean="0">
                <a:solidFill>
                  <a:srgbClr val="003054"/>
                </a:solidFill>
              </a:rPr>
              <a:t>налоговый агент последовательно применит все </a:t>
            </a:r>
            <a:r>
              <a:rPr lang="ru-RU" sz="1400" dirty="0">
                <a:solidFill>
                  <a:srgbClr val="003054"/>
                </a:solidFill>
              </a:rPr>
              <a:t>пять </a:t>
            </a:r>
            <a:r>
              <a:rPr lang="ru-RU" sz="1400" dirty="0" smtClean="0">
                <a:solidFill>
                  <a:srgbClr val="003054"/>
                </a:solidFill>
              </a:rPr>
              <a:t>ставок</a:t>
            </a:r>
            <a:endParaRPr lang="ru-RU" sz="1400" dirty="0">
              <a:solidFill>
                <a:srgbClr val="00305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792" y="3651870"/>
            <a:ext cx="6490577" cy="954107"/>
          </a:xfrm>
          <a:prstGeom prst="rect">
            <a:avLst/>
          </a:prstGeom>
          <a:solidFill>
            <a:srgbClr val="FFFFCC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054"/>
                </a:solidFill>
              </a:rPr>
              <a:t>Если доход получен однократно:</a:t>
            </a:r>
          </a:p>
          <a:p>
            <a:endParaRPr lang="ru-RU" sz="1400" dirty="0">
              <a:solidFill>
                <a:srgbClr val="003054"/>
              </a:solidFill>
            </a:endParaRPr>
          </a:p>
          <a:p>
            <a:r>
              <a:rPr lang="ru-RU" sz="1400" dirty="0" smtClean="0">
                <a:solidFill>
                  <a:srgbClr val="003054"/>
                </a:solidFill>
              </a:rPr>
              <a:t>НДФЛ = 9 402 000 + (55 000 000 – 50 000 000) х 22%</a:t>
            </a:r>
          </a:p>
          <a:p>
            <a:endParaRPr lang="ru-RU" sz="1400" dirty="0">
              <a:solidFill>
                <a:srgbClr val="00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57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6298" y="768183"/>
            <a:ext cx="2196244" cy="60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13%, 15%, </a:t>
            </a:r>
            <a:r>
              <a:rPr lang="ru-RU" sz="16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18%, 20%, 22%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256" y="3211071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выигрышей, полученных участниками азартных игр и участниками лотерей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5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инвестиционного товарищества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5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сумм прибыли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 (в </a:t>
            </a:r>
            <a:r>
              <a:rPr lang="ru-RU" sz="11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фиксированной прибыли КИК);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2108" y="810330"/>
            <a:ext cx="1512168" cy="5545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13%, 15%</a:t>
            </a:r>
            <a:endParaRPr lang="ru-RU" sz="16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380959-3E5E-4147-878E-D7F192A5466E}"/>
              </a:ext>
            </a:extLst>
          </p:cNvPr>
          <p:cNvSpPr/>
          <p:nvPr/>
        </p:nvSpPr>
        <p:spPr>
          <a:xfrm>
            <a:off x="724360" y="1446579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i="0" dirty="0" smtClean="0">
                <a:solidFill>
                  <a:srgbClr val="C00000"/>
                </a:solidFill>
              </a:rPr>
              <a:t>Суммовой порог, с которого применяется повышенная ставка – 2,4 </a:t>
            </a:r>
            <a:r>
              <a:rPr lang="ru-RU" sz="1200" i="0" dirty="0" err="1" smtClean="0">
                <a:solidFill>
                  <a:srgbClr val="C00000"/>
                </a:solidFill>
              </a:rPr>
              <a:t>млн.р</a:t>
            </a:r>
            <a:r>
              <a:rPr lang="ru-RU" sz="1200" i="0" dirty="0" smtClean="0">
                <a:solidFill>
                  <a:srgbClr val="C00000"/>
                </a:solidFill>
              </a:rPr>
              <a:t>.</a:t>
            </a:r>
            <a:r>
              <a:rPr lang="en-US" sz="1200" i="0" dirty="0" smtClean="0">
                <a:solidFill>
                  <a:srgbClr val="C00000"/>
                </a:solidFill>
              </a:rPr>
              <a:t> </a:t>
            </a:r>
            <a:r>
              <a:rPr lang="ru-RU" sz="1200" i="0" dirty="0" smtClean="0">
                <a:solidFill>
                  <a:srgbClr val="C00000"/>
                </a:solidFill>
              </a:rPr>
              <a:t> </a:t>
            </a:r>
            <a:endParaRPr lang="ru-RU" sz="1200" i="0" u="sng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19872" y="1995686"/>
            <a:ext cx="0" cy="262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5603" y="1985983"/>
            <a:ext cx="2516896" cy="523220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совокупность налоговых баз </a:t>
            </a:r>
            <a:r>
              <a:rPr lang="ru-RU" sz="1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включаются:</a:t>
            </a:r>
            <a:endParaRPr lang="ru-RU" sz="1400" b="0" i="0" dirty="0">
              <a:solidFill>
                <a:srgbClr val="0099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F380959-3E5E-4147-878E-D7F192A5466E}"/>
              </a:ext>
            </a:extLst>
          </p:cNvPr>
          <p:cNvSpPr/>
          <p:nvPr/>
        </p:nvSpPr>
        <p:spPr>
          <a:xfrm>
            <a:off x="3517816" y="1416596"/>
            <a:ext cx="245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i="0" dirty="0">
                <a:solidFill>
                  <a:srgbClr val="C00000"/>
                </a:solidFill>
              </a:rPr>
              <a:t>≤ </a:t>
            </a:r>
            <a:r>
              <a:rPr lang="ru-RU" sz="1200" i="0" dirty="0" smtClean="0">
                <a:solidFill>
                  <a:srgbClr val="C00000"/>
                </a:solidFill>
              </a:rPr>
              <a:t> 2,4 </a:t>
            </a:r>
            <a:r>
              <a:rPr lang="ru-RU" sz="1200" i="0" dirty="0" err="1">
                <a:solidFill>
                  <a:srgbClr val="C00000"/>
                </a:solidFill>
              </a:rPr>
              <a:t>млн.руб</a:t>
            </a:r>
            <a:r>
              <a:rPr lang="ru-RU" sz="1200" i="0" dirty="0">
                <a:solidFill>
                  <a:srgbClr val="C00000"/>
                </a:solidFill>
              </a:rPr>
              <a:t>. – 13 % </a:t>
            </a:r>
          </a:p>
          <a:p>
            <a:pPr lvl="0" algn="just"/>
            <a:r>
              <a:rPr lang="ru-RU" sz="1200" i="0" dirty="0" smtClean="0">
                <a:solidFill>
                  <a:srgbClr val="C00000"/>
                </a:solidFill>
              </a:rPr>
              <a:t>&gt; 2,4 </a:t>
            </a:r>
            <a:r>
              <a:rPr lang="ru-RU" sz="1200" i="0" dirty="0" err="1">
                <a:solidFill>
                  <a:srgbClr val="C00000"/>
                </a:solidFill>
              </a:rPr>
              <a:t>млн.руб</a:t>
            </a:r>
            <a:r>
              <a:rPr lang="ru-RU" sz="1200" i="0" dirty="0">
                <a:solidFill>
                  <a:srgbClr val="C00000"/>
                </a:solidFill>
              </a:rPr>
              <a:t>. – </a:t>
            </a:r>
            <a:r>
              <a:rPr lang="ru-RU" sz="1200" i="0" dirty="0" smtClean="0">
                <a:solidFill>
                  <a:srgbClr val="C00000"/>
                </a:solidFill>
              </a:rPr>
              <a:t>312 </a:t>
            </a:r>
            <a:r>
              <a:rPr lang="ru-RU" sz="1200" i="0" dirty="0" err="1" smtClean="0">
                <a:solidFill>
                  <a:srgbClr val="C00000"/>
                </a:solidFill>
              </a:rPr>
              <a:t>т.р</a:t>
            </a:r>
            <a:r>
              <a:rPr lang="ru-RU" sz="1200" i="0" dirty="0" smtClean="0">
                <a:solidFill>
                  <a:srgbClr val="C00000"/>
                </a:solidFill>
              </a:rPr>
              <a:t>. и 15% с суммы превышения 2,4 </a:t>
            </a:r>
            <a:r>
              <a:rPr lang="ru-RU" sz="1200" i="0" dirty="0" err="1" smtClean="0">
                <a:solidFill>
                  <a:srgbClr val="C00000"/>
                </a:solidFill>
              </a:rPr>
              <a:t>млн.р</a:t>
            </a:r>
            <a:r>
              <a:rPr lang="ru-RU" sz="1200" i="0" dirty="0" smtClean="0">
                <a:solidFill>
                  <a:srgbClr val="C00000"/>
                </a:solidFill>
              </a:rPr>
              <a:t>.</a:t>
            </a:r>
            <a:endParaRPr lang="ru-RU" sz="1200" i="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9088" y="2139702"/>
            <a:ext cx="2575080" cy="523220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базы включаются:</a:t>
            </a:r>
            <a:endParaRPr lang="ru-RU" sz="1400" b="0" i="0" dirty="0">
              <a:solidFill>
                <a:srgbClr val="0099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2613" y="2595518"/>
            <a:ext cx="26145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и получения</a:t>
            </a:r>
          </a:p>
          <a:p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имущества в дар;</a:t>
            </a:r>
            <a:endParaRPr lang="ru-RU" sz="11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долевого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(в </a:t>
            </a:r>
            <a:r>
              <a:rPr lang="ru-RU" sz="1100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дивиденды;</a:t>
            </a:r>
          </a:p>
          <a:p>
            <a:pPr marL="171450" indent="-171450">
              <a:buFontTx/>
              <a:buChar char="-"/>
            </a:pPr>
            <a:endParaRPr lang="ru-RU" sz="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ц/б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долей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участия,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акций, облигаций и инвестиционных паев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7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вкладам;</a:t>
            </a:r>
          </a:p>
          <a:p>
            <a:endParaRPr lang="ru-RU" sz="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84168" y="2139702"/>
            <a:ext cx="0" cy="248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60856" y="793078"/>
            <a:ext cx="1512168" cy="5545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13%, 15%</a:t>
            </a:r>
            <a:endParaRPr lang="ru-RU" sz="16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F380959-3E5E-4147-878E-D7F192A5466E}"/>
              </a:ext>
            </a:extLst>
          </p:cNvPr>
          <p:cNvSpPr/>
          <p:nvPr/>
        </p:nvSpPr>
        <p:spPr>
          <a:xfrm>
            <a:off x="6228184" y="1352794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i="0" dirty="0">
                <a:solidFill>
                  <a:srgbClr val="C00000"/>
                </a:solidFill>
              </a:rPr>
              <a:t>≤ </a:t>
            </a:r>
            <a:r>
              <a:rPr lang="ru-RU" sz="1200" i="0" dirty="0" smtClean="0">
                <a:solidFill>
                  <a:srgbClr val="C00000"/>
                </a:solidFill>
              </a:rPr>
              <a:t> 5 </a:t>
            </a:r>
            <a:r>
              <a:rPr lang="ru-RU" sz="1200" i="0" dirty="0" err="1">
                <a:solidFill>
                  <a:srgbClr val="C00000"/>
                </a:solidFill>
              </a:rPr>
              <a:t>млн.руб</a:t>
            </a:r>
            <a:r>
              <a:rPr lang="ru-RU" sz="1200" i="0" dirty="0">
                <a:solidFill>
                  <a:srgbClr val="C00000"/>
                </a:solidFill>
              </a:rPr>
              <a:t>. – 13 % </a:t>
            </a:r>
          </a:p>
          <a:p>
            <a:pPr lvl="0" algn="just"/>
            <a:r>
              <a:rPr lang="ru-RU" sz="1200" i="0" dirty="0" smtClean="0">
                <a:solidFill>
                  <a:srgbClr val="C00000"/>
                </a:solidFill>
              </a:rPr>
              <a:t>&gt; 5 </a:t>
            </a:r>
            <a:r>
              <a:rPr lang="ru-RU" sz="1200" i="0" dirty="0" err="1">
                <a:solidFill>
                  <a:srgbClr val="C00000"/>
                </a:solidFill>
              </a:rPr>
              <a:t>млн.руб</a:t>
            </a:r>
            <a:r>
              <a:rPr lang="ru-RU" sz="1200" i="0" dirty="0">
                <a:solidFill>
                  <a:srgbClr val="C00000"/>
                </a:solidFill>
              </a:rPr>
              <a:t>. – </a:t>
            </a:r>
            <a:r>
              <a:rPr lang="ru-RU" sz="1200" i="0" dirty="0" smtClean="0">
                <a:solidFill>
                  <a:srgbClr val="C00000"/>
                </a:solidFill>
              </a:rPr>
              <a:t>650 </a:t>
            </a:r>
            <a:r>
              <a:rPr lang="ru-RU" sz="1200" i="0" dirty="0" err="1" smtClean="0">
                <a:solidFill>
                  <a:srgbClr val="C00000"/>
                </a:solidFill>
              </a:rPr>
              <a:t>т.р</a:t>
            </a:r>
            <a:r>
              <a:rPr lang="ru-RU" sz="1200" i="0" dirty="0" smtClean="0">
                <a:solidFill>
                  <a:srgbClr val="C00000"/>
                </a:solidFill>
              </a:rPr>
              <a:t>. и 15% с суммы превышения 5 </a:t>
            </a:r>
            <a:r>
              <a:rPr lang="ru-RU" sz="1200" i="0" dirty="0" err="1" smtClean="0">
                <a:solidFill>
                  <a:srgbClr val="C00000"/>
                </a:solidFill>
              </a:rPr>
              <a:t>млн.р</a:t>
            </a:r>
            <a:r>
              <a:rPr lang="ru-RU" sz="1200" i="0" dirty="0" smtClean="0">
                <a:solidFill>
                  <a:srgbClr val="C00000"/>
                </a:solidFill>
              </a:rPr>
              <a:t>.</a:t>
            </a:r>
            <a:endParaRPr lang="ru-RU" sz="1200" i="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9272" y="3579805"/>
            <a:ext cx="2437436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 </a:t>
            </a:r>
            <a:r>
              <a:rPr lang="ru-RU" sz="105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дополнительные </a:t>
            </a:r>
            <a:r>
              <a:rPr lang="ru-RU" sz="105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лиц - участников </a:t>
            </a:r>
            <a:r>
              <a:rPr lang="ru-RU" sz="105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СВО;</a:t>
            </a:r>
            <a:endParaRPr lang="ru-RU" sz="105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i="0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9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доходы </a:t>
            </a:r>
            <a:r>
              <a:rPr lang="ru-RU" sz="9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связаны с участием в </a:t>
            </a:r>
            <a:r>
              <a:rPr lang="ru-RU" sz="9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9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выполнением задач в период </a:t>
            </a:r>
            <a:r>
              <a:rPr lang="ru-RU" sz="9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 на территориях Украины</a:t>
            </a:r>
            <a:r>
              <a:rPr lang="ru-RU" sz="9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ДНР, ЛНР, Запорожской </a:t>
            </a:r>
            <a:r>
              <a:rPr lang="ru-RU" sz="9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Херсонской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73002" y="2139702"/>
            <a:ext cx="2431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относящаяся к установленным районным коэффициентам часть </a:t>
            </a:r>
            <a:r>
              <a:rPr lang="ru-RU" sz="10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труда </a:t>
            </a:r>
            <a:r>
              <a:rPr lang="ru-RU" sz="10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работающих в районах Крайнего Севера, приравненных к ним местностях, др. местностях с неблагоприятными климатическими или экологическими </a:t>
            </a:r>
            <a:r>
              <a:rPr lang="ru-RU" sz="10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  <a:r>
              <a:rPr lang="ru-RU" sz="10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i="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793" y="4745138"/>
            <a:ext cx="5263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ст.210 </a:t>
            </a:r>
            <a:r>
              <a:rPr lang="ru-RU" sz="105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 РФ (Федеральный закон от </a:t>
            </a:r>
            <a:r>
              <a:rPr lang="en-US" sz="105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12.07.2024 N 176-</a:t>
            </a:r>
            <a:r>
              <a:rPr lang="ru-RU" sz="105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ФЗ,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1112" y="2595518"/>
            <a:ext cx="2816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Tx/>
              <a:buChar char="-"/>
            </a:pPr>
            <a:r>
              <a:rPr lang="ru-RU" sz="11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100" i="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база:</a:t>
            </a:r>
            <a:r>
              <a:rPr lang="ru-RU" sz="11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зарплата, отпускные, премии, доходы ИП на ОСНО и т.д</a:t>
            </a:r>
            <a:r>
              <a:rPr lang="ru-RU" sz="1100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gradFill>
            <a:gsLst>
              <a:gs pos="86000">
                <a:srgbClr val="163856"/>
              </a:gs>
              <a:gs pos="0">
                <a:srgbClr val="1F4E79"/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Изменения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2025 </a:t>
            </a:r>
            <a:r>
              <a:rPr lang="ru-RU" sz="2400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2400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0324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79" y="1253959"/>
            <a:ext cx="3895073" cy="22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3416" y="4604231"/>
            <a:ext cx="6836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002060"/>
                </a:solidFill>
              </a:rPr>
              <a:t>п.6.3 ст.208 НК РФ (Федеральный закон от 31.07.2023 №389-ФЗ)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201" y="268073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2025 доходы </a:t>
            </a:r>
            <a:r>
              <a:rPr lang="ru-RU" sz="12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работы, услуги в сети "Интернет"</a:t>
            </a:r>
            <a:r>
              <a:rPr lang="ru-RU" sz="12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доменных имен и сетевых адресов, находящихся в российской национальной доменной зоне, и (или) информационных систем, технические средства которых размещены на территории Российской Федерации, и (или) комплексов программно-аппаратных средств, размещенных на территории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CD3C17-8B15-41FD-B190-97FBA3CC0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7" y="2427734"/>
            <a:ext cx="936104" cy="693339"/>
          </a:xfrm>
          <a:prstGeom prst="rect">
            <a:avLst/>
          </a:prstGeom>
        </p:spPr>
      </p:pic>
      <p:pic>
        <p:nvPicPr>
          <p:cNvPr id="10" name="Рисунок 9" descr="Маркер">
            <a:extLst>
              <a:ext uri="{FF2B5EF4-FFF2-40B4-BE49-F238E27FC236}">
                <a16:creationId xmlns="" xmlns:a16="http://schemas.microsoft.com/office/drawing/2014/main" id="{2799D5BD-839D-4C2B-8067-D75C403F4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3590" y="2403310"/>
            <a:ext cx="403258" cy="3024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546071"/>
            <a:ext cx="528113" cy="3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1069875" y="1567426"/>
            <a:ext cx="364688" cy="280032"/>
          </a:xfrm>
          <a:prstGeom prst="downArrow">
            <a:avLst/>
          </a:prstGeom>
          <a:gradFill>
            <a:gsLst>
              <a:gs pos="0">
                <a:srgbClr val="FF5050"/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382" y="3876015"/>
            <a:ext cx="1666362" cy="6520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источников в 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3934" y="1261461"/>
            <a:ext cx="1833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2025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39" y="1842394"/>
            <a:ext cx="4089919" cy="1643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одного из </a:t>
            </a:r>
            <a:r>
              <a:rPr lang="ru-RU" sz="1400" i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ru-RU" sz="1400" i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6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 является налоговым резидентом;</a:t>
            </a:r>
          </a:p>
          <a:p>
            <a:pPr marL="285750" indent="-285750">
              <a:buFontTx/>
              <a:buChar char="-"/>
            </a:pPr>
            <a:r>
              <a:rPr lang="ru-RU" sz="1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получен на счет в банке, находящемся в РФ;</a:t>
            </a:r>
          </a:p>
          <a:p>
            <a:pPr marL="285750" indent="-285750">
              <a:buFontTx/>
              <a:buChar char="-"/>
            </a:pPr>
            <a:r>
              <a:rPr lang="ru-RU" sz="1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дохода – РО, ИП, нотариус, адвокат, ОП иностранной организации в РФ.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069875" y="3485974"/>
            <a:ext cx="364688" cy="378748"/>
          </a:xfrm>
          <a:prstGeom prst="down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24300" y="4011061"/>
            <a:ext cx="1008112" cy="454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13 % (15%)</a:t>
            </a: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435043" y="3986005"/>
            <a:ext cx="273516" cy="504997"/>
          </a:xfrm>
          <a:prstGeom prst="downArrow">
            <a:avLst>
              <a:gd name="adj1" fmla="val 50000"/>
              <a:gd name="adj2" fmla="val 43313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1" y="4592976"/>
            <a:ext cx="447911" cy="34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707653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9502"/>
            <a:ext cx="756084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8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(погашение) долей участия в УК организаций, акций</a:t>
            </a:r>
          </a:p>
          <a:p>
            <a:pPr algn="ctr"/>
            <a:r>
              <a:rPr lang="ru-RU" sz="18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.17.2 ст.217 НК РФ</a:t>
            </a:r>
            <a:endParaRPr lang="ru-RU" sz="18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4312" y="127560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1960" y="1429493"/>
            <a:ext cx="0" cy="2798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6056" y="1275606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</a:t>
            </a:r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04" y="2672934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</a:t>
            </a:r>
            <a:r>
              <a:rPr lang="ru-RU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налогообложения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условии,</a:t>
            </a:r>
            <a:r>
              <a:rPr lang="ru-RU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на дату реализации непрерывно принадлежали более 5 лет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5845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налогообложения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условии,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на дату реализации непрерывно принадлежали более 5 лет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04" y="1851669"/>
            <a:ext cx="3240360" cy="307777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резидентов и нерезидентов</a:t>
            </a:r>
            <a:endParaRPr lang="ru-RU" sz="1400" b="0" i="0" dirty="0">
              <a:solidFill>
                <a:srgbClr val="0099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865284"/>
            <a:ext cx="1800200" cy="307777"/>
          </a:xfrm>
          <a:prstGeom prst="rect">
            <a:avLst/>
          </a:prstGeom>
          <a:noFill/>
          <a:ln w="3492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i="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резидентов </a:t>
            </a:r>
            <a:endParaRPr lang="ru-RU" sz="1400" b="0" i="0" dirty="0">
              <a:solidFill>
                <a:srgbClr val="0099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8948" y="2947375"/>
            <a:ext cx="502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Но!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8004" y="3300595"/>
            <a:ext cx="34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доход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млн.руб.</a:t>
            </a:r>
          </a:p>
          <a:p>
            <a:pPr algn="just"/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то,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суммы превышения исчисляется налог по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ставкам 13% и 15%  </a:t>
            </a:r>
          </a:p>
        </p:txBody>
      </p:sp>
    </p:spTree>
    <p:extLst>
      <p:ext uri="{BB962C8B-B14F-4D97-AF65-F5344CB8AC3E}">
        <p14:creationId xmlns:p14="http://schemas.microsoft.com/office/powerpoint/2010/main" val="166317356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5551" y="278129"/>
            <a:ext cx="582078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8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контролируемых иностранных компаний</a:t>
            </a:r>
            <a:endParaRPr lang="ru-RU" sz="18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384" y="1646636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99803" y="993251"/>
            <a:ext cx="77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 smtClean="0">
                <a:solidFill>
                  <a:srgbClr val="002060"/>
                </a:solidFill>
              </a:rPr>
              <a:t>Начиная с налогового периода 2025 года, размер фиксированной суммы </a:t>
            </a:r>
            <a:r>
              <a:rPr lang="ru-RU" sz="1600" b="0" i="0" dirty="0">
                <a:solidFill>
                  <a:srgbClr val="002060"/>
                </a:solidFill>
              </a:rPr>
              <a:t>прибыли КИК </a:t>
            </a:r>
            <a:r>
              <a:rPr lang="ru-RU" sz="1600" b="0" i="0" dirty="0" smtClean="0">
                <a:solidFill>
                  <a:srgbClr val="002060"/>
                </a:solidFill>
              </a:rPr>
              <a:t>зависит </a:t>
            </a:r>
            <a:r>
              <a:rPr lang="ru-RU" sz="1600" b="0" i="0" dirty="0">
                <a:solidFill>
                  <a:srgbClr val="002060"/>
                </a:solidFill>
              </a:rPr>
              <a:t>от количества контролируемых иностранных компаний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650329"/>
            <a:ext cx="245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</a:t>
            </a:r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1920" y="1743759"/>
            <a:ext cx="0" cy="1923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203051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0" dirty="0" smtClean="0">
                <a:solidFill>
                  <a:srgbClr val="00B050"/>
                </a:solidFill>
              </a:rPr>
              <a:t>Прибыль КИК = 34 000 </a:t>
            </a:r>
            <a:r>
              <a:rPr lang="ru-RU" sz="1200" i="0" dirty="0">
                <a:solidFill>
                  <a:srgbClr val="00B050"/>
                </a:solidFill>
              </a:rPr>
              <a:t>0</a:t>
            </a:r>
            <a:r>
              <a:rPr lang="ru-RU" sz="1200" i="0" dirty="0" smtClean="0">
                <a:solidFill>
                  <a:srgbClr val="00B050"/>
                </a:solidFill>
              </a:rPr>
              <a:t>00 р. </a:t>
            </a:r>
          </a:p>
          <a:p>
            <a:r>
              <a:rPr lang="ru-RU" sz="1200" b="0" i="0" dirty="0" smtClean="0">
                <a:solidFill>
                  <a:srgbClr val="002060"/>
                </a:solidFill>
              </a:rPr>
              <a:t>вне </a:t>
            </a:r>
            <a:r>
              <a:rPr lang="ru-RU" sz="1200" b="0" i="0" dirty="0">
                <a:solidFill>
                  <a:srgbClr val="002060"/>
                </a:solidFill>
              </a:rPr>
              <a:t>зависимости от количества </a:t>
            </a:r>
            <a:r>
              <a:rPr lang="ru-RU" sz="1200" b="0" i="0" dirty="0" smtClean="0">
                <a:solidFill>
                  <a:srgbClr val="002060"/>
                </a:solidFill>
              </a:rPr>
              <a:t>КИК, </a:t>
            </a:r>
            <a:r>
              <a:rPr lang="ru-RU" sz="1200" b="0" i="0" dirty="0">
                <a:solidFill>
                  <a:srgbClr val="002060"/>
                </a:solidFill>
              </a:rPr>
              <a:t>в отношении которых налогоплательщик, перешедший на уплату налога с фиксированной прибыли, является контролирующим </a:t>
            </a:r>
            <a:r>
              <a:rPr lang="ru-RU" sz="1200" b="0" i="0" dirty="0" smtClean="0">
                <a:solidFill>
                  <a:srgbClr val="002060"/>
                </a:solidFill>
              </a:rPr>
              <a:t>лицом</a:t>
            </a:r>
            <a:endParaRPr lang="ru-RU" sz="1200" b="0" i="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015664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0" i="0" dirty="0" smtClean="0">
                <a:solidFill>
                  <a:srgbClr val="002060"/>
                </a:solidFill>
              </a:rPr>
              <a:t>1 </a:t>
            </a:r>
            <a:r>
              <a:rPr lang="ru-RU" sz="1200" b="0" i="0" dirty="0">
                <a:solidFill>
                  <a:srgbClr val="002060"/>
                </a:solidFill>
              </a:rPr>
              <a:t>КИК - </a:t>
            </a:r>
            <a:r>
              <a:rPr lang="ru-RU" sz="1200" i="0" dirty="0">
                <a:solidFill>
                  <a:srgbClr val="009900"/>
                </a:solidFill>
              </a:rPr>
              <a:t>27 990 000 </a:t>
            </a:r>
            <a:r>
              <a:rPr lang="ru-RU" sz="1200" i="0" dirty="0" smtClean="0">
                <a:solidFill>
                  <a:srgbClr val="009900"/>
                </a:solidFill>
              </a:rPr>
              <a:t>р.;</a:t>
            </a:r>
          </a:p>
          <a:p>
            <a:pPr marL="171450" indent="-171450">
              <a:buFontTx/>
              <a:buChar char="-"/>
            </a:pPr>
            <a:endParaRPr lang="ru-RU" sz="1200" b="0" i="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0" i="0" dirty="0" smtClean="0">
                <a:solidFill>
                  <a:srgbClr val="002060"/>
                </a:solidFill>
              </a:rPr>
              <a:t>2 </a:t>
            </a:r>
            <a:r>
              <a:rPr lang="ru-RU" sz="1200" b="0" i="0" dirty="0">
                <a:solidFill>
                  <a:srgbClr val="002060"/>
                </a:solidFill>
              </a:rPr>
              <a:t>КИК - </a:t>
            </a:r>
            <a:r>
              <a:rPr lang="ru-RU" sz="1200" i="0" dirty="0">
                <a:solidFill>
                  <a:srgbClr val="009900"/>
                </a:solidFill>
              </a:rPr>
              <a:t>52 718 000 р.;</a:t>
            </a:r>
          </a:p>
          <a:p>
            <a:endParaRPr lang="ru-RU" sz="1200" b="0" i="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0" i="0" dirty="0" smtClean="0">
                <a:solidFill>
                  <a:srgbClr val="002060"/>
                </a:solidFill>
              </a:rPr>
              <a:t>3 </a:t>
            </a:r>
            <a:r>
              <a:rPr lang="ru-RU" sz="1200" b="0" i="0" dirty="0">
                <a:solidFill>
                  <a:srgbClr val="002060"/>
                </a:solidFill>
              </a:rPr>
              <a:t>или 4 КИК - </a:t>
            </a:r>
            <a:r>
              <a:rPr lang="ru-RU" sz="1200" i="0" dirty="0">
                <a:solidFill>
                  <a:srgbClr val="009900"/>
                </a:solidFill>
              </a:rPr>
              <a:t>52 718 000 р. + 22 727 300 р. </a:t>
            </a:r>
            <a:r>
              <a:rPr lang="ru-RU" sz="1200" b="0" i="0" dirty="0">
                <a:solidFill>
                  <a:srgbClr val="002060"/>
                </a:solidFill>
              </a:rPr>
              <a:t>за каждую последующую контролируемую иностранную компанию начиная с третьей</a:t>
            </a:r>
            <a:r>
              <a:rPr lang="ru-RU" sz="1200" b="0" i="0" dirty="0" smtClean="0">
                <a:solidFill>
                  <a:srgbClr val="002060"/>
                </a:solidFill>
              </a:rPr>
              <a:t>;</a:t>
            </a:r>
          </a:p>
          <a:p>
            <a:endParaRPr lang="ru-RU" sz="1200" b="0" i="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0" i="0" dirty="0" smtClean="0">
                <a:solidFill>
                  <a:srgbClr val="002060"/>
                </a:solidFill>
              </a:rPr>
              <a:t>5 </a:t>
            </a:r>
            <a:r>
              <a:rPr lang="ru-RU" sz="1200" b="0" i="0" dirty="0">
                <a:solidFill>
                  <a:srgbClr val="002060"/>
                </a:solidFill>
              </a:rPr>
              <a:t>и более КИК - </a:t>
            </a:r>
            <a:r>
              <a:rPr lang="ru-RU" sz="1200" i="0" dirty="0">
                <a:solidFill>
                  <a:srgbClr val="009900"/>
                </a:solidFill>
              </a:rPr>
              <a:t>120 899 900 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8626" y="4507803"/>
            <a:ext cx="5263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 ст.227,2 </a:t>
            </a:r>
            <a:r>
              <a:rPr lang="ru-RU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 РФ (Федеральный закон от </a:t>
            </a:r>
            <a:r>
              <a:rPr lang="en-US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12.07.2024 N 176-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ФЗ,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3" y="4501952"/>
            <a:ext cx="368330" cy="2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66528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D1FB0-A272-4D56-B72C-80F25C0BB1E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7376" y="643691"/>
            <a:ext cx="7390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выгода,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полученная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экономии на процентах за пользование заемными (кредитными)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предоставленными: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строительство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приобретение на территории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жилого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дома, квартиры, комнаты или доли (долей) в них, земельных участков, предоставленных для индивидуального жилищного строительства, и земельных участков, на которых расположены приобретаемые жилые дома, или доли (долей) в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предоставленными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банками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находящимися на территории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рефинансирования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перекредитования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займов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(кредитов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27983"/>
            <a:ext cx="681414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выгода (ст. 212 НК РФ) </a:t>
            </a:r>
            <a:endParaRPr lang="ru-RU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3864" y="2283718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1960" y="228371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930504" y="2283717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</a:t>
            </a:r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960" y="264375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налогообложения при наличии у налогоплательщика подтвержденного налоговым органом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на имущественный налоговый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вычет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6703" y="2662819"/>
            <a:ext cx="24697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исключено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0564" y="3017433"/>
            <a:ext cx="502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Но!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6448" y="3256696"/>
            <a:ext cx="396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договоров, заключенных </a:t>
            </a:r>
            <a:r>
              <a:rPr lang="ru-RU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 декабря 2024 года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включительно, такое освобождение сохраняется</a:t>
            </a:r>
            <a:endParaRPr lang="ru-RU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4104" y="4447160"/>
            <a:ext cx="3945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ст.9 Федерального закона </a:t>
            </a:r>
            <a:r>
              <a:rPr lang="ru-RU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.2024 </a:t>
            </a:r>
            <a:r>
              <a:rPr lang="ru-RU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362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</a:p>
        </p:txBody>
      </p:sp>
    </p:spTree>
    <p:extLst>
      <p:ext uri="{BB962C8B-B14F-4D97-AF65-F5344CB8AC3E}">
        <p14:creationId xmlns:p14="http://schemas.microsoft.com/office/powerpoint/2010/main" val="1677831648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  <a:cs typeface="Arial" charset="0"/>
              </a:defRPr>
            </a:lvl9pPr>
          </a:lstStyle>
          <a:p>
            <a:fld id="{10DEB883-1DDE-4F9C-B692-B4342B613CEF}" type="slidenum">
              <a:rPr lang="ru-RU" altLang="ru-RU" sz="2400" smtClean="0">
                <a:solidFill>
                  <a:schemeClr val="bg1"/>
                </a:solidFill>
                <a:latin typeface="Calibri" pitchFamily="34" charset="0"/>
              </a:rPr>
              <a:pPr/>
              <a:t>9</a:t>
            </a:fld>
            <a:endParaRPr lang="ru-RU" alt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622"/>
            <a:ext cx="7651620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551" y="278129"/>
            <a:ext cx="495668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стандартных вычетов</a:t>
            </a:r>
            <a:endParaRPr lang="ru-RU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18433" y="817515"/>
            <a:ext cx="5925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002060"/>
                </a:solidFill>
              </a:rPr>
              <a:t>С 1 января </a:t>
            </a:r>
            <a:r>
              <a:rPr lang="ru-RU" sz="1600" b="0" i="0" dirty="0" smtClean="0">
                <a:solidFill>
                  <a:srgbClr val="002060"/>
                </a:solidFill>
              </a:rPr>
              <a:t>2025 </a:t>
            </a:r>
            <a:r>
              <a:rPr lang="ru-RU" sz="1600" b="0" i="0" dirty="0">
                <a:solidFill>
                  <a:srgbClr val="002060"/>
                </a:solidFill>
              </a:rPr>
              <a:t>года </a:t>
            </a:r>
            <a:r>
              <a:rPr lang="ru-RU" sz="1600" b="0" i="0" dirty="0" smtClean="0">
                <a:solidFill>
                  <a:srgbClr val="002060"/>
                </a:solidFill>
              </a:rPr>
              <a:t>увеличены вычеты </a:t>
            </a:r>
            <a:r>
              <a:rPr lang="ru-RU" sz="1600" b="0" i="0" dirty="0">
                <a:solidFill>
                  <a:srgbClr val="002060"/>
                </a:solidFill>
              </a:rPr>
              <a:t>на </a:t>
            </a:r>
            <a:r>
              <a:rPr lang="ru-RU" sz="1600" b="0" i="0" dirty="0" smtClean="0">
                <a:solidFill>
                  <a:srgbClr val="002060"/>
                </a:solidFill>
              </a:rPr>
              <a:t>детей как для родителей (их супругов) и усыновителей, так </a:t>
            </a:r>
            <a:r>
              <a:rPr lang="ru-RU" sz="1600" b="0" i="0" dirty="0">
                <a:solidFill>
                  <a:srgbClr val="002060"/>
                </a:solidFill>
              </a:rPr>
              <a:t>и для опекунов, попечителей, приемных родителей (их супругов)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3931" y="4495554"/>
            <a:ext cx="5263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пп.4 п.1 ст.218 НК РФ (Федеральный закон от </a:t>
            </a:r>
            <a:r>
              <a:rPr lang="en-US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12.07.2024 N 176-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ФЗ, </a:t>
            </a:r>
          </a:p>
          <a:p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Федеральный </a:t>
            </a:r>
            <a:r>
              <a:rPr lang="ru-RU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.2024 </a:t>
            </a:r>
            <a:r>
              <a:rPr lang="en-US" sz="1200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en-US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i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ФЗ) </a:t>
            </a:r>
            <a:endParaRPr lang="ru-RU" sz="1200" i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8" y="249160"/>
            <a:ext cx="1961234" cy="9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8" y="4501952"/>
            <a:ext cx="368330" cy="2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34312" y="165408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6802" y="1648512"/>
            <a:ext cx="245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</a:t>
            </a:r>
            <a:r>
              <a:rPr lang="ru-RU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400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2025:</a:t>
            </a:r>
            <a:endParaRPr lang="ru-RU" sz="14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869456" y="1802401"/>
            <a:ext cx="0" cy="1129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02368" y="1995686"/>
            <a:ext cx="309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0" dirty="0" smtClean="0">
                <a:solidFill>
                  <a:srgbClr val="00B050"/>
                </a:solidFill>
              </a:rPr>
              <a:t>1 400 </a:t>
            </a:r>
            <a:r>
              <a:rPr lang="ru-RU" sz="1200" i="0" dirty="0">
                <a:solidFill>
                  <a:srgbClr val="00B050"/>
                </a:solidFill>
              </a:rPr>
              <a:t>рублей </a:t>
            </a:r>
            <a:r>
              <a:rPr lang="ru-RU" sz="1200" i="0" dirty="0" smtClean="0">
                <a:solidFill>
                  <a:srgbClr val="002060"/>
                </a:solidFill>
              </a:rPr>
              <a:t>– на второго ребенка;</a:t>
            </a:r>
          </a:p>
          <a:p>
            <a:pPr algn="just"/>
            <a:endParaRPr lang="ru-RU" sz="1200" i="0" dirty="0">
              <a:solidFill>
                <a:srgbClr val="002060"/>
              </a:solidFill>
            </a:endParaRPr>
          </a:p>
          <a:p>
            <a:pPr algn="just"/>
            <a:r>
              <a:rPr lang="ru-RU" sz="1200" i="0" dirty="0">
                <a:solidFill>
                  <a:srgbClr val="00B050"/>
                </a:solidFill>
              </a:rPr>
              <a:t>3 000 рублей </a:t>
            </a:r>
            <a:r>
              <a:rPr lang="ru-RU" sz="1200" i="0" dirty="0">
                <a:solidFill>
                  <a:srgbClr val="002060"/>
                </a:solidFill>
              </a:rPr>
              <a:t>- на третьего и каждого последующего </a:t>
            </a:r>
            <a:r>
              <a:rPr lang="ru-RU" sz="1200" i="0" dirty="0" smtClean="0">
                <a:solidFill>
                  <a:srgbClr val="002060"/>
                </a:solidFill>
              </a:rPr>
              <a:t>ребенка.</a:t>
            </a:r>
            <a:endParaRPr lang="ru-RU" sz="1200" i="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26831" y="1995685"/>
            <a:ext cx="3095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0" dirty="0">
                <a:solidFill>
                  <a:srgbClr val="00B050"/>
                </a:solidFill>
              </a:rPr>
              <a:t>2</a:t>
            </a:r>
            <a:r>
              <a:rPr lang="ru-RU" sz="1200" i="0" dirty="0" smtClean="0">
                <a:solidFill>
                  <a:srgbClr val="00B050"/>
                </a:solidFill>
              </a:rPr>
              <a:t> 800 </a:t>
            </a:r>
            <a:r>
              <a:rPr lang="ru-RU" sz="1200" i="0" dirty="0">
                <a:solidFill>
                  <a:srgbClr val="00B050"/>
                </a:solidFill>
              </a:rPr>
              <a:t>рублей </a:t>
            </a:r>
            <a:r>
              <a:rPr lang="ru-RU" sz="1200" i="0" dirty="0" smtClean="0">
                <a:solidFill>
                  <a:srgbClr val="002060"/>
                </a:solidFill>
              </a:rPr>
              <a:t>– на второго ребенка;</a:t>
            </a:r>
          </a:p>
          <a:p>
            <a:pPr algn="just"/>
            <a:endParaRPr lang="ru-RU" sz="1200" i="0" dirty="0">
              <a:solidFill>
                <a:srgbClr val="002060"/>
              </a:solidFill>
            </a:endParaRPr>
          </a:p>
          <a:p>
            <a:pPr algn="just"/>
            <a:r>
              <a:rPr lang="ru-RU" sz="1200" i="0" dirty="0">
                <a:solidFill>
                  <a:srgbClr val="00B050"/>
                </a:solidFill>
              </a:rPr>
              <a:t>6</a:t>
            </a:r>
            <a:r>
              <a:rPr lang="ru-RU" sz="1200" i="0" dirty="0" smtClean="0">
                <a:solidFill>
                  <a:srgbClr val="00B050"/>
                </a:solidFill>
              </a:rPr>
              <a:t> </a:t>
            </a:r>
            <a:r>
              <a:rPr lang="ru-RU" sz="1200" i="0" dirty="0">
                <a:solidFill>
                  <a:srgbClr val="00B050"/>
                </a:solidFill>
              </a:rPr>
              <a:t>000 рублей </a:t>
            </a:r>
            <a:r>
              <a:rPr lang="ru-RU" sz="1200" i="0" dirty="0">
                <a:solidFill>
                  <a:srgbClr val="002060"/>
                </a:solidFill>
              </a:rPr>
              <a:t>- на третьего и каждого последующего </a:t>
            </a:r>
            <a:r>
              <a:rPr lang="ru-RU" sz="1200" i="0" dirty="0" smtClean="0">
                <a:solidFill>
                  <a:srgbClr val="002060"/>
                </a:solidFill>
              </a:rPr>
              <a:t>ребенка.</a:t>
            </a:r>
            <a:endParaRPr lang="ru-RU" sz="1200" i="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147814"/>
            <a:ext cx="5682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ребенка-инвалида </a:t>
            </a:r>
            <a:r>
              <a:rPr lang="ru-RU" sz="900" i="0" dirty="0">
                <a:solidFill>
                  <a:srgbClr val="009900"/>
                </a:solidFill>
              </a:rPr>
              <a:t>(</a:t>
            </a:r>
            <a:r>
              <a:rPr lang="ru-RU" sz="900" i="0" dirty="0" smtClean="0">
                <a:solidFill>
                  <a:srgbClr val="009900"/>
                </a:solidFill>
              </a:rPr>
              <a:t>инвалида </a:t>
            </a:r>
            <a:r>
              <a:rPr lang="ru-RU" sz="900" i="0" dirty="0">
                <a:solidFill>
                  <a:srgbClr val="009900"/>
                </a:solidFill>
              </a:rPr>
              <a:t>с детства</a:t>
            </a:r>
            <a:r>
              <a:rPr lang="ru-RU" sz="900" i="0" dirty="0" smtClean="0">
                <a:solidFill>
                  <a:srgbClr val="009900"/>
                </a:solidFill>
              </a:rPr>
              <a:t>) </a:t>
            </a:r>
            <a:r>
              <a:rPr lang="ru-RU" sz="105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18 лет, или учащегося очной формы обучения, аспиранта, ординатора, интерна, студента до 24 лет, - инвалид I или II группы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29317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0" i="0" dirty="0">
                <a:solidFill>
                  <a:srgbClr val="C00000"/>
                </a:solidFill>
              </a:rPr>
              <a:t>для опекунов, попечителей, приемных родителей (их супругов)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69456" y="3557451"/>
            <a:ext cx="0" cy="6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Прямоугольник 7167"/>
          <p:cNvSpPr/>
          <p:nvPr/>
        </p:nvSpPr>
        <p:spPr>
          <a:xfrm>
            <a:off x="602368" y="3588657"/>
            <a:ext cx="310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0" dirty="0" smtClean="0">
                <a:solidFill>
                  <a:srgbClr val="00B050"/>
                </a:solidFill>
              </a:rPr>
              <a:t>6 </a:t>
            </a:r>
            <a:r>
              <a:rPr lang="ru-RU" sz="1200" i="0" dirty="0">
                <a:solidFill>
                  <a:srgbClr val="00B050"/>
                </a:solidFill>
              </a:rPr>
              <a:t>000 рублей </a:t>
            </a:r>
            <a:r>
              <a:rPr lang="ru-RU" sz="1200" i="0" dirty="0">
                <a:solidFill>
                  <a:srgbClr val="002060"/>
                </a:solidFill>
              </a:rPr>
              <a:t>- на </a:t>
            </a:r>
            <a:r>
              <a:rPr lang="ru-RU" sz="1200" i="0" dirty="0" smtClean="0">
                <a:solidFill>
                  <a:srgbClr val="002060"/>
                </a:solidFill>
              </a:rPr>
              <a:t>каждого ребенка</a:t>
            </a:r>
            <a:endParaRPr lang="ru-RU" sz="1200" i="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36733" y="3646539"/>
            <a:ext cx="310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0" dirty="0" smtClean="0">
                <a:solidFill>
                  <a:srgbClr val="00B050"/>
                </a:solidFill>
              </a:rPr>
              <a:t>12 </a:t>
            </a:r>
            <a:r>
              <a:rPr lang="ru-RU" sz="1200" i="0" dirty="0">
                <a:solidFill>
                  <a:srgbClr val="00B050"/>
                </a:solidFill>
              </a:rPr>
              <a:t>000 рублей </a:t>
            </a:r>
            <a:r>
              <a:rPr lang="ru-RU" sz="1200" i="0" dirty="0">
                <a:solidFill>
                  <a:srgbClr val="002060"/>
                </a:solidFill>
              </a:rPr>
              <a:t>- на </a:t>
            </a:r>
            <a:r>
              <a:rPr lang="ru-RU" sz="1200" i="0" dirty="0" smtClean="0">
                <a:solidFill>
                  <a:srgbClr val="002060"/>
                </a:solidFill>
              </a:rPr>
              <a:t>каждого ребенка</a:t>
            </a:r>
            <a:endParaRPr lang="ru-RU" sz="12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8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46088</TotalTime>
  <Words>2178</Words>
  <Application>Microsoft Office PowerPoint</Application>
  <PresentationFormat>Экран (16:9)</PresentationFormat>
  <Paragraphs>227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Liberation Serif</vt:lpstr>
      <vt:lpstr>Calibri</vt:lpstr>
      <vt:lpstr>Times New Roman</vt:lpstr>
      <vt:lpstr>Тема1</vt:lpstr>
      <vt:lpstr>«Изменения по НДФЛ с 2025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Manager>Руководитель ФНС России М.В.Мищустин</Manager>
  <Company>ФНС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ФНС России</dc:title>
  <dc:subject>за 1 квартал 2010 года и основных задачах до конца 2010 года</dc:subject>
  <dc:creator>MM5</dc:creator>
  <cp:keywords>Завилова,Дементьев, Король, Квитка</cp:keywords>
  <cp:lastModifiedBy>Чурина Елена Владимировна</cp:lastModifiedBy>
  <cp:revision>1851</cp:revision>
  <cp:lastPrinted>2025-01-31T01:29:53Z</cp:lastPrinted>
  <dcterms:created xsi:type="dcterms:W3CDTF">2006-12-24T20:28:07Z</dcterms:created>
  <dcterms:modified xsi:type="dcterms:W3CDTF">2025-02-10T07:00:41Z</dcterms:modified>
</cp:coreProperties>
</file>